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ooper BT Bold" panose="020B0604020202020204" charset="0"/>
      <p:regular r:id="rId22"/>
    </p:embeddedFont>
    <p:embeddedFont>
      <p:font typeface="Cooper BT Light" panose="020B0604020202020204" charset="0"/>
      <p:regular r:id="rId23"/>
    </p:embeddedFont>
    <p:embeddedFont>
      <p:font typeface="Gladiola" panose="020B0604020202020204" charset="0"/>
      <p:regular r:id="rId24"/>
    </p:embeddedFont>
    <p:embeddedFont>
      <p:font typeface="Hobo" panose="020B0604020202020204" charset="0"/>
      <p:regular r:id="rId25"/>
    </p:embeddedFont>
    <p:embeddedFont>
      <p:font typeface="ITC Franklin Gothic LT" panose="020B0604020202020204" charset="0"/>
      <p:regular r:id="rId26"/>
    </p:embeddedFont>
    <p:embeddedFont>
      <p:font typeface="ITC Franklin Gothic LT Semi-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25" d="100"/>
          <a:sy n="25" d="100"/>
        </p:scale>
        <p:origin x="108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6.sv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6.sv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6.sv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6.sv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6.sv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5.png"/><Relationship Id="rId7" Type="http://schemas.openxmlformats.org/officeDocument/2006/relationships/image" Target="../media/image12.png"/><Relationship Id="rId12" Type="http://schemas.openxmlformats.org/officeDocument/2006/relationships/image" Target="../media/image59.svg"/><Relationship Id="rId2" Type="http://schemas.openxmlformats.org/officeDocument/2006/relationships/hyperlink" Target="https://midproject-z.streamlit.app" TargetMode="Externa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8.png"/><Relationship Id="rId5" Type="http://schemas.openxmlformats.org/officeDocument/2006/relationships/image" Target="../media/image3.png"/><Relationship Id="rId10" Type="http://schemas.openxmlformats.org/officeDocument/2006/relationships/image" Target="../media/image57.svg"/><Relationship Id="rId4" Type="http://schemas.openxmlformats.org/officeDocument/2006/relationships/image" Target="../media/image6.sv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svg"/><Relationship Id="rId7" Type="http://schemas.openxmlformats.org/officeDocument/2006/relationships/image" Target="../media/image3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svg"/><Relationship Id="rId10" Type="http://schemas.openxmlformats.org/officeDocument/2006/relationships/image" Target="../media/image39.svg"/><Relationship Id="rId4" Type="http://schemas.openxmlformats.org/officeDocument/2006/relationships/image" Target="../media/image5.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1.svg"/><Relationship Id="rId7"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13.svg"/><Relationship Id="rId4" Type="http://schemas.openxmlformats.org/officeDocument/2006/relationships/image" Target="../media/image42.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7D4C"/>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28700" y="8243887"/>
            <a:ext cx="16230600" cy="1014413"/>
            <a:chOff x="0" y="0"/>
            <a:chExt cx="21640800" cy="1352550"/>
          </a:xfrm>
        </p:grpSpPr>
        <p:grpSp>
          <p:nvGrpSpPr>
            <p:cNvPr id="6" name="Group 6"/>
            <p:cNvGrpSpPr/>
            <p:nvPr/>
          </p:nvGrpSpPr>
          <p:grpSpPr>
            <a:xfrm>
              <a:off x="0" y="0"/>
              <a:ext cx="676275" cy="676275"/>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 name="TextBox 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 name="Group 9"/>
            <p:cNvGrpSpPr/>
            <p:nvPr/>
          </p:nvGrpSpPr>
          <p:grpSpPr>
            <a:xfrm>
              <a:off x="676275" y="676275"/>
              <a:ext cx="676275" cy="67627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 name="TextBox 1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2" name="Group 12"/>
            <p:cNvGrpSpPr/>
            <p:nvPr/>
          </p:nvGrpSpPr>
          <p:grpSpPr>
            <a:xfrm>
              <a:off x="1352550" y="0"/>
              <a:ext cx="676275" cy="67627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 name="TextBox 1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5" name="Group 15"/>
            <p:cNvGrpSpPr/>
            <p:nvPr/>
          </p:nvGrpSpPr>
          <p:grpSpPr>
            <a:xfrm>
              <a:off x="2028825" y="676275"/>
              <a:ext cx="676275" cy="67627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 name="TextBox 17"/>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18" name="Group 18"/>
            <p:cNvGrpSpPr/>
            <p:nvPr/>
          </p:nvGrpSpPr>
          <p:grpSpPr>
            <a:xfrm>
              <a:off x="2705100" y="0"/>
              <a:ext cx="676275" cy="67627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 name="TextBox 20"/>
              <p:cNvSpPr txBox="1"/>
              <p:nvPr/>
            </p:nvSpPr>
            <p:spPr>
              <a:xfrm>
                <a:off x="0" y="-85725"/>
                <a:ext cx="812800" cy="898525"/>
              </a:xfrm>
              <a:prstGeom prst="rect">
                <a:avLst/>
              </a:prstGeom>
            </p:spPr>
            <p:txBody>
              <a:bodyPr lIns="51577" tIns="51577" rIns="51577" bIns="51577" rtlCol="0" anchor="ctr"/>
              <a:lstStyle/>
              <a:p>
                <a:pPr algn="ctr">
                  <a:lnSpc>
                    <a:spcPts val="2940"/>
                  </a:lnSpc>
                </a:pPr>
                <a:endParaRPr/>
              </a:p>
            </p:txBody>
          </p:sp>
        </p:grpSp>
        <p:grpSp>
          <p:nvGrpSpPr>
            <p:cNvPr id="21" name="Group 21"/>
            <p:cNvGrpSpPr/>
            <p:nvPr/>
          </p:nvGrpSpPr>
          <p:grpSpPr>
            <a:xfrm>
              <a:off x="3381375" y="676275"/>
              <a:ext cx="676275" cy="676275"/>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 name="TextBox 23"/>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24" name="Group 24"/>
            <p:cNvGrpSpPr/>
            <p:nvPr/>
          </p:nvGrpSpPr>
          <p:grpSpPr>
            <a:xfrm>
              <a:off x="4057650" y="0"/>
              <a:ext cx="676275" cy="676275"/>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6" name="TextBox 26"/>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27" name="Group 27"/>
            <p:cNvGrpSpPr/>
            <p:nvPr/>
          </p:nvGrpSpPr>
          <p:grpSpPr>
            <a:xfrm>
              <a:off x="4733925" y="676275"/>
              <a:ext cx="676275" cy="676275"/>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9" name="TextBox 29"/>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30" name="Group 30"/>
            <p:cNvGrpSpPr/>
            <p:nvPr/>
          </p:nvGrpSpPr>
          <p:grpSpPr>
            <a:xfrm>
              <a:off x="5410200" y="0"/>
              <a:ext cx="676275" cy="676275"/>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2" name="TextBox 32"/>
              <p:cNvSpPr txBox="1"/>
              <p:nvPr/>
            </p:nvSpPr>
            <p:spPr>
              <a:xfrm>
                <a:off x="0" y="-85725"/>
                <a:ext cx="812800" cy="898525"/>
              </a:xfrm>
              <a:prstGeom prst="rect">
                <a:avLst/>
              </a:prstGeom>
            </p:spPr>
            <p:txBody>
              <a:bodyPr lIns="51577" tIns="51577" rIns="51577" bIns="51577" rtlCol="0" anchor="ctr"/>
              <a:lstStyle/>
              <a:p>
                <a:pPr algn="ctr">
                  <a:lnSpc>
                    <a:spcPts val="2940"/>
                  </a:lnSpc>
                </a:pPr>
                <a:endParaRPr/>
              </a:p>
            </p:txBody>
          </p:sp>
        </p:grpSp>
        <p:grpSp>
          <p:nvGrpSpPr>
            <p:cNvPr id="33" name="Group 33"/>
            <p:cNvGrpSpPr/>
            <p:nvPr/>
          </p:nvGrpSpPr>
          <p:grpSpPr>
            <a:xfrm>
              <a:off x="6086475" y="676275"/>
              <a:ext cx="676275" cy="676275"/>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5" name="TextBox 35"/>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36" name="Group 36"/>
            <p:cNvGrpSpPr/>
            <p:nvPr/>
          </p:nvGrpSpPr>
          <p:grpSpPr>
            <a:xfrm>
              <a:off x="6762750" y="0"/>
              <a:ext cx="676275" cy="676275"/>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8" name="TextBox 3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39" name="Group 39"/>
            <p:cNvGrpSpPr/>
            <p:nvPr/>
          </p:nvGrpSpPr>
          <p:grpSpPr>
            <a:xfrm>
              <a:off x="7439025" y="676275"/>
              <a:ext cx="676275" cy="676275"/>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1" name="TextBox 4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42" name="Group 42"/>
            <p:cNvGrpSpPr/>
            <p:nvPr/>
          </p:nvGrpSpPr>
          <p:grpSpPr>
            <a:xfrm>
              <a:off x="8115300" y="0"/>
              <a:ext cx="676275" cy="676275"/>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4" name="TextBox 4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45" name="Group 45"/>
            <p:cNvGrpSpPr/>
            <p:nvPr/>
          </p:nvGrpSpPr>
          <p:grpSpPr>
            <a:xfrm>
              <a:off x="8791575" y="676275"/>
              <a:ext cx="676275" cy="67627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7" name="TextBox 47"/>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48" name="Group 48"/>
            <p:cNvGrpSpPr/>
            <p:nvPr/>
          </p:nvGrpSpPr>
          <p:grpSpPr>
            <a:xfrm>
              <a:off x="9467850" y="0"/>
              <a:ext cx="676275" cy="67627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0" name="TextBox 50"/>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51" name="Group 51"/>
            <p:cNvGrpSpPr/>
            <p:nvPr/>
          </p:nvGrpSpPr>
          <p:grpSpPr>
            <a:xfrm>
              <a:off x="10144125" y="676275"/>
              <a:ext cx="676275" cy="676275"/>
              <a:chOff x="0" y="0"/>
              <a:chExt cx="812800" cy="812800"/>
            </a:xfrm>
          </p:grpSpPr>
          <p:sp>
            <p:nvSpPr>
              <p:cNvPr id="52" name="Freeform 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3" name="TextBox 53"/>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54" name="Group 54"/>
            <p:cNvGrpSpPr/>
            <p:nvPr/>
          </p:nvGrpSpPr>
          <p:grpSpPr>
            <a:xfrm>
              <a:off x="10820400" y="0"/>
              <a:ext cx="676275" cy="67627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6" name="TextBox 56"/>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57" name="Group 57"/>
            <p:cNvGrpSpPr/>
            <p:nvPr/>
          </p:nvGrpSpPr>
          <p:grpSpPr>
            <a:xfrm>
              <a:off x="11496675" y="676275"/>
              <a:ext cx="676275" cy="676275"/>
              <a:chOff x="0" y="0"/>
              <a:chExt cx="812800" cy="812800"/>
            </a:xfrm>
          </p:grpSpPr>
          <p:sp>
            <p:nvSpPr>
              <p:cNvPr id="58" name="Freeform 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9" name="TextBox 59"/>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0" name="Group 60"/>
            <p:cNvGrpSpPr/>
            <p:nvPr/>
          </p:nvGrpSpPr>
          <p:grpSpPr>
            <a:xfrm>
              <a:off x="12172950" y="0"/>
              <a:ext cx="676275" cy="676275"/>
              <a:chOff x="0" y="0"/>
              <a:chExt cx="812800" cy="812800"/>
            </a:xfrm>
          </p:grpSpPr>
          <p:sp>
            <p:nvSpPr>
              <p:cNvPr id="61" name="Freeform 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2" name="TextBox 62"/>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3" name="Group 63"/>
            <p:cNvGrpSpPr/>
            <p:nvPr/>
          </p:nvGrpSpPr>
          <p:grpSpPr>
            <a:xfrm>
              <a:off x="12849225" y="676275"/>
              <a:ext cx="676275" cy="676275"/>
              <a:chOff x="0" y="0"/>
              <a:chExt cx="812800" cy="812800"/>
            </a:xfrm>
          </p:grpSpPr>
          <p:sp>
            <p:nvSpPr>
              <p:cNvPr id="64" name="Freeform 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5" name="TextBox 65"/>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6" name="Group 66"/>
            <p:cNvGrpSpPr/>
            <p:nvPr/>
          </p:nvGrpSpPr>
          <p:grpSpPr>
            <a:xfrm>
              <a:off x="13525500" y="0"/>
              <a:ext cx="676275" cy="676275"/>
              <a:chOff x="0" y="0"/>
              <a:chExt cx="812800" cy="812800"/>
            </a:xfrm>
          </p:grpSpPr>
          <p:sp>
            <p:nvSpPr>
              <p:cNvPr id="67" name="Freeform 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8" name="TextBox 6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69" name="Group 69"/>
            <p:cNvGrpSpPr/>
            <p:nvPr/>
          </p:nvGrpSpPr>
          <p:grpSpPr>
            <a:xfrm>
              <a:off x="14201775" y="676275"/>
              <a:ext cx="676275" cy="676275"/>
              <a:chOff x="0" y="0"/>
              <a:chExt cx="812800" cy="812800"/>
            </a:xfrm>
          </p:grpSpPr>
          <p:sp>
            <p:nvSpPr>
              <p:cNvPr id="70" name="Freeform 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1" name="TextBox 7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72" name="Group 72"/>
            <p:cNvGrpSpPr/>
            <p:nvPr/>
          </p:nvGrpSpPr>
          <p:grpSpPr>
            <a:xfrm>
              <a:off x="14878050" y="0"/>
              <a:ext cx="676275" cy="676275"/>
              <a:chOff x="0" y="0"/>
              <a:chExt cx="812800" cy="812800"/>
            </a:xfrm>
          </p:grpSpPr>
          <p:sp>
            <p:nvSpPr>
              <p:cNvPr id="73" name="Freeform 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4" name="TextBox 74"/>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75" name="Group 75"/>
            <p:cNvGrpSpPr/>
            <p:nvPr/>
          </p:nvGrpSpPr>
          <p:grpSpPr>
            <a:xfrm>
              <a:off x="15554325" y="676275"/>
              <a:ext cx="676275" cy="676275"/>
              <a:chOff x="0" y="0"/>
              <a:chExt cx="812800" cy="812800"/>
            </a:xfrm>
          </p:grpSpPr>
          <p:sp>
            <p:nvSpPr>
              <p:cNvPr id="76" name="Freeform 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7" name="TextBox 77"/>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78" name="Group 78"/>
            <p:cNvGrpSpPr/>
            <p:nvPr/>
          </p:nvGrpSpPr>
          <p:grpSpPr>
            <a:xfrm>
              <a:off x="16230600" y="0"/>
              <a:ext cx="676275" cy="676275"/>
              <a:chOff x="0" y="0"/>
              <a:chExt cx="812800" cy="812800"/>
            </a:xfrm>
          </p:grpSpPr>
          <p:sp>
            <p:nvSpPr>
              <p:cNvPr id="79" name="Freeform 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0" name="TextBox 80"/>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81" name="Group 81"/>
            <p:cNvGrpSpPr/>
            <p:nvPr/>
          </p:nvGrpSpPr>
          <p:grpSpPr>
            <a:xfrm>
              <a:off x="16906875" y="676275"/>
              <a:ext cx="676275" cy="676275"/>
              <a:chOff x="0" y="0"/>
              <a:chExt cx="812800" cy="812800"/>
            </a:xfrm>
          </p:grpSpPr>
          <p:sp>
            <p:nvSpPr>
              <p:cNvPr id="82" name="Freeform 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3" name="TextBox 83"/>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84" name="Group 84"/>
            <p:cNvGrpSpPr/>
            <p:nvPr/>
          </p:nvGrpSpPr>
          <p:grpSpPr>
            <a:xfrm>
              <a:off x="17583150" y="0"/>
              <a:ext cx="676275" cy="676275"/>
              <a:chOff x="0" y="0"/>
              <a:chExt cx="812800" cy="812800"/>
            </a:xfrm>
          </p:grpSpPr>
          <p:sp>
            <p:nvSpPr>
              <p:cNvPr id="85" name="Freeform 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6" name="TextBox 86"/>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87" name="Group 87"/>
            <p:cNvGrpSpPr/>
            <p:nvPr/>
          </p:nvGrpSpPr>
          <p:grpSpPr>
            <a:xfrm>
              <a:off x="18259425" y="676275"/>
              <a:ext cx="676275" cy="676275"/>
              <a:chOff x="0" y="0"/>
              <a:chExt cx="812800" cy="812800"/>
            </a:xfrm>
          </p:grpSpPr>
          <p:sp>
            <p:nvSpPr>
              <p:cNvPr id="88" name="Freeform 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9" name="TextBox 89"/>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0" name="Group 90"/>
            <p:cNvGrpSpPr/>
            <p:nvPr/>
          </p:nvGrpSpPr>
          <p:grpSpPr>
            <a:xfrm>
              <a:off x="18935700" y="0"/>
              <a:ext cx="676275" cy="676275"/>
              <a:chOff x="0" y="0"/>
              <a:chExt cx="812800" cy="812800"/>
            </a:xfrm>
          </p:grpSpPr>
          <p:sp>
            <p:nvSpPr>
              <p:cNvPr id="91" name="Freeform 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2" name="TextBox 92"/>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3" name="Group 93"/>
            <p:cNvGrpSpPr/>
            <p:nvPr/>
          </p:nvGrpSpPr>
          <p:grpSpPr>
            <a:xfrm>
              <a:off x="19611975" y="676275"/>
              <a:ext cx="676275" cy="676275"/>
              <a:chOff x="0" y="0"/>
              <a:chExt cx="812800" cy="812800"/>
            </a:xfrm>
          </p:grpSpPr>
          <p:sp>
            <p:nvSpPr>
              <p:cNvPr id="94" name="Freeform 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5" name="TextBox 95"/>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6" name="Group 96"/>
            <p:cNvGrpSpPr/>
            <p:nvPr/>
          </p:nvGrpSpPr>
          <p:grpSpPr>
            <a:xfrm>
              <a:off x="20288250" y="0"/>
              <a:ext cx="676275" cy="676275"/>
              <a:chOff x="0" y="0"/>
              <a:chExt cx="812800" cy="812800"/>
            </a:xfrm>
          </p:grpSpPr>
          <p:sp>
            <p:nvSpPr>
              <p:cNvPr id="97" name="Freeform 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8" name="TextBox 98"/>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nvGrpSpPr>
            <p:cNvPr id="99" name="Group 99"/>
            <p:cNvGrpSpPr/>
            <p:nvPr/>
          </p:nvGrpSpPr>
          <p:grpSpPr>
            <a:xfrm>
              <a:off x="20964525" y="676275"/>
              <a:ext cx="676275" cy="676275"/>
              <a:chOff x="0" y="0"/>
              <a:chExt cx="812800" cy="812800"/>
            </a:xfrm>
          </p:grpSpPr>
          <p:sp>
            <p:nvSpPr>
              <p:cNvPr id="100" name="Freeform 1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1" name="TextBox 101"/>
              <p:cNvSpPr txBox="1"/>
              <p:nvPr/>
            </p:nvSpPr>
            <p:spPr>
              <a:xfrm>
                <a:off x="0" y="-47625"/>
                <a:ext cx="812800" cy="860425"/>
              </a:xfrm>
              <a:prstGeom prst="rect">
                <a:avLst/>
              </a:prstGeom>
            </p:spPr>
            <p:txBody>
              <a:bodyPr lIns="51577" tIns="51577" rIns="51577" bIns="51577" rtlCol="0" anchor="ctr"/>
              <a:lstStyle/>
              <a:p>
                <a:pPr algn="ctr">
                  <a:lnSpc>
                    <a:spcPts val="2940"/>
                  </a:lnSpc>
                </a:pPr>
                <a:endParaRPr/>
              </a:p>
            </p:txBody>
          </p:sp>
        </p:grpSp>
      </p:grpSp>
      <p:sp>
        <p:nvSpPr>
          <p:cNvPr id="102" name="TextBox 102"/>
          <p:cNvSpPr txBox="1"/>
          <p:nvPr/>
        </p:nvSpPr>
        <p:spPr>
          <a:xfrm>
            <a:off x="1028700" y="6509175"/>
            <a:ext cx="11027744" cy="995680"/>
          </a:xfrm>
          <a:prstGeom prst="rect">
            <a:avLst/>
          </a:prstGeom>
        </p:spPr>
        <p:txBody>
          <a:bodyPr lIns="0" tIns="0" rIns="0" bIns="0" rtlCol="0" anchor="t">
            <a:spAutoFit/>
          </a:bodyPr>
          <a:lstStyle/>
          <a:p>
            <a:pPr algn="l">
              <a:lnSpc>
                <a:spcPts val="8119"/>
              </a:lnSpc>
            </a:pPr>
            <a:r>
              <a:rPr lang="en-US" sz="5799">
                <a:solidFill>
                  <a:srgbClr val="097D4C"/>
                </a:solidFill>
                <a:latin typeface="Gladiola"/>
                <a:ea typeface="Gladiola"/>
                <a:cs typeface="Gladiola"/>
                <a:sym typeface="Gladiola"/>
              </a:rPr>
              <a:t>by: Zeina Mousa</a:t>
            </a:r>
          </a:p>
        </p:txBody>
      </p:sp>
      <p:grpSp>
        <p:nvGrpSpPr>
          <p:cNvPr id="103" name="Group 103"/>
          <p:cNvGrpSpPr/>
          <p:nvPr/>
        </p:nvGrpSpPr>
        <p:grpSpPr>
          <a:xfrm>
            <a:off x="12857291" y="7160085"/>
            <a:ext cx="3999429" cy="344770"/>
            <a:chOff x="0" y="0"/>
            <a:chExt cx="351599" cy="30310"/>
          </a:xfrm>
        </p:grpSpPr>
        <p:sp>
          <p:nvSpPr>
            <p:cNvPr id="104" name="Freeform 104"/>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en-US"/>
            </a:p>
          </p:txBody>
        </p:sp>
        <p:sp>
          <p:nvSpPr>
            <p:cNvPr id="105" name="TextBox 105"/>
            <p:cNvSpPr txBox="1"/>
            <p:nvPr/>
          </p:nvSpPr>
          <p:spPr>
            <a:xfrm>
              <a:off x="32962" y="-73358"/>
              <a:ext cx="285674" cy="100826"/>
            </a:xfrm>
            <a:prstGeom prst="rect">
              <a:avLst/>
            </a:prstGeom>
          </p:spPr>
          <p:txBody>
            <a:bodyPr lIns="50800" tIns="50800" rIns="50800" bIns="50800" rtlCol="0" anchor="ctr"/>
            <a:lstStyle/>
            <a:p>
              <a:pPr algn="ctr">
                <a:lnSpc>
                  <a:spcPts val="3120"/>
                </a:lnSpc>
              </a:pPr>
              <a:endParaRPr/>
            </a:p>
          </p:txBody>
        </p:sp>
      </p:grpSp>
      <p:sp>
        <p:nvSpPr>
          <p:cNvPr id="106" name="Freeform 106"/>
          <p:cNvSpPr/>
          <p:nvPr/>
        </p:nvSpPr>
        <p:spPr>
          <a:xfrm rot="6893831">
            <a:off x="15654712" y="1899417"/>
            <a:ext cx="738914" cy="1492755"/>
          </a:xfrm>
          <a:custGeom>
            <a:avLst/>
            <a:gdLst/>
            <a:ahLst/>
            <a:cxnLst/>
            <a:rect l="l" t="t" r="r" b="b"/>
            <a:pathLst>
              <a:path w="738914" h="1492755">
                <a:moveTo>
                  <a:pt x="0" y="0"/>
                </a:moveTo>
                <a:lnTo>
                  <a:pt x="738914" y="0"/>
                </a:lnTo>
                <a:lnTo>
                  <a:pt x="738914" y="1492755"/>
                </a:lnTo>
                <a:lnTo>
                  <a:pt x="0" y="1492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7" name="Freeform 107"/>
          <p:cNvSpPr/>
          <p:nvPr/>
        </p:nvSpPr>
        <p:spPr>
          <a:xfrm rot="2997849">
            <a:off x="16528991" y="5669263"/>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8" name="Freeform 108"/>
          <p:cNvSpPr/>
          <p:nvPr/>
        </p:nvSpPr>
        <p:spPr>
          <a:xfrm rot="-590439">
            <a:off x="11882743" y="2280317"/>
            <a:ext cx="754534" cy="730955"/>
          </a:xfrm>
          <a:custGeom>
            <a:avLst/>
            <a:gdLst/>
            <a:ahLst/>
            <a:cxnLst/>
            <a:rect l="l" t="t" r="r" b="b"/>
            <a:pathLst>
              <a:path w="754534" h="730955">
                <a:moveTo>
                  <a:pt x="0" y="0"/>
                </a:moveTo>
                <a:lnTo>
                  <a:pt x="754533" y="0"/>
                </a:lnTo>
                <a:lnTo>
                  <a:pt x="754533" y="730955"/>
                </a:lnTo>
                <a:lnTo>
                  <a:pt x="0" y="730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9" name="Freeform 109"/>
          <p:cNvSpPr/>
          <p:nvPr/>
        </p:nvSpPr>
        <p:spPr>
          <a:xfrm rot="-180610">
            <a:off x="16237500" y="987198"/>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0" name="Freeform 110"/>
          <p:cNvSpPr/>
          <p:nvPr/>
        </p:nvSpPr>
        <p:spPr>
          <a:xfrm rot="484340">
            <a:off x="11825830" y="725108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1" name="Freeform 111"/>
          <p:cNvSpPr/>
          <p:nvPr/>
        </p:nvSpPr>
        <p:spPr>
          <a:xfrm rot="356107">
            <a:off x="15711911" y="733427"/>
            <a:ext cx="461228" cy="507541"/>
          </a:xfrm>
          <a:custGeom>
            <a:avLst/>
            <a:gdLst/>
            <a:ahLst/>
            <a:cxnLst/>
            <a:rect l="l" t="t" r="r" b="b"/>
            <a:pathLst>
              <a:path w="461228" h="507541">
                <a:moveTo>
                  <a:pt x="0" y="0"/>
                </a:moveTo>
                <a:lnTo>
                  <a:pt x="461228" y="0"/>
                </a:lnTo>
                <a:lnTo>
                  <a:pt x="461228" y="507542"/>
                </a:lnTo>
                <a:lnTo>
                  <a:pt x="0" y="507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2" name="Freeform 112"/>
          <p:cNvSpPr/>
          <p:nvPr/>
        </p:nvSpPr>
        <p:spPr>
          <a:xfrm>
            <a:off x="12260009" y="2221216"/>
            <a:ext cx="5251883" cy="3275265"/>
          </a:xfrm>
          <a:custGeom>
            <a:avLst/>
            <a:gdLst/>
            <a:ahLst/>
            <a:cxnLst/>
            <a:rect l="l" t="t" r="r" b="b"/>
            <a:pathLst>
              <a:path w="5251883" h="3275265">
                <a:moveTo>
                  <a:pt x="0" y="0"/>
                </a:moveTo>
                <a:lnTo>
                  <a:pt x="5251884" y="0"/>
                </a:lnTo>
                <a:lnTo>
                  <a:pt x="5251884" y="3275265"/>
                </a:lnTo>
                <a:lnTo>
                  <a:pt x="0" y="32752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3" name="TextBox 113"/>
          <p:cNvSpPr txBox="1"/>
          <p:nvPr/>
        </p:nvSpPr>
        <p:spPr>
          <a:xfrm>
            <a:off x="798086" y="1406494"/>
            <a:ext cx="11027744" cy="5357521"/>
          </a:xfrm>
          <a:prstGeom prst="rect">
            <a:avLst/>
          </a:prstGeom>
        </p:spPr>
        <p:txBody>
          <a:bodyPr lIns="0" tIns="0" rIns="0" bIns="0" rtlCol="0" anchor="t">
            <a:spAutoFit/>
          </a:bodyPr>
          <a:lstStyle/>
          <a:p>
            <a:pPr marL="0" lvl="0" indent="0" algn="l">
              <a:lnSpc>
                <a:spcPts val="10301"/>
              </a:lnSpc>
            </a:pPr>
            <a:r>
              <a:rPr lang="en-US" sz="10301" b="1">
                <a:solidFill>
                  <a:srgbClr val="097D4C"/>
                </a:solidFill>
                <a:latin typeface="Cooper BT Bold"/>
                <a:ea typeface="Cooper BT Bold"/>
                <a:cs typeface="Cooper BT Bold"/>
                <a:sym typeface="Cooper BT Bold"/>
              </a:rPr>
              <a:t>billboard top 100 chart predictions model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028705" y="3599228"/>
            <a:ext cx="10155188" cy="4535620"/>
          </a:xfrm>
          <a:custGeom>
            <a:avLst/>
            <a:gdLst/>
            <a:ahLst/>
            <a:cxnLst/>
            <a:rect l="l" t="t" r="r" b="b"/>
            <a:pathLst>
              <a:path w="10155188" h="4535620">
                <a:moveTo>
                  <a:pt x="0" y="0"/>
                </a:moveTo>
                <a:lnTo>
                  <a:pt x="10155188" y="0"/>
                </a:lnTo>
                <a:lnTo>
                  <a:pt x="10155188" y="4535621"/>
                </a:lnTo>
                <a:lnTo>
                  <a:pt x="0" y="4535621"/>
                </a:lnTo>
                <a:lnTo>
                  <a:pt x="0" y="0"/>
                </a:lnTo>
                <a:close/>
              </a:path>
            </a:pathLst>
          </a:custGeom>
          <a:blipFill>
            <a:blip r:embed="rId6"/>
            <a:stretch>
              <a:fillRect l="-8288" t="-12371" r="-8288" b="-6872"/>
            </a:stretch>
          </a:blipFill>
        </p:spPr>
        <p:txBody>
          <a:bodyPr/>
          <a:lstStyle/>
          <a:p>
            <a:endParaRPr lang="en-US"/>
          </a:p>
        </p:txBody>
      </p:sp>
      <p:grpSp>
        <p:nvGrpSpPr>
          <p:cNvPr id="11" name="Group 11"/>
          <p:cNvGrpSpPr/>
          <p:nvPr/>
        </p:nvGrpSpPr>
        <p:grpSpPr>
          <a:xfrm>
            <a:off x="1028700" y="1028700"/>
            <a:ext cx="16221430" cy="1562259"/>
            <a:chOff x="0" y="0"/>
            <a:chExt cx="21628573" cy="2083012"/>
          </a:xfrm>
        </p:grpSpPr>
        <p:sp>
          <p:nvSpPr>
            <p:cNvPr id="12" name="TextBox 12"/>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3" name="TextBox 13"/>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grpSp>
        <p:nvGrpSpPr>
          <p:cNvPr id="14" name="Group 14"/>
          <p:cNvGrpSpPr/>
          <p:nvPr/>
        </p:nvGrpSpPr>
        <p:grpSpPr>
          <a:xfrm>
            <a:off x="11612926" y="3157520"/>
            <a:ext cx="6273272" cy="2247900"/>
            <a:chOff x="0" y="0"/>
            <a:chExt cx="8364363" cy="2997200"/>
          </a:xfrm>
        </p:grpSpPr>
        <p:sp>
          <p:nvSpPr>
            <p:cNvPr id="15" name="TextBox 15"/>
            <p:cNvSpPr txBox="1"/>
            <p:nvPr/>
          </p:nvSpPr>
          <p:spPr>
            <a:xfrm>
              <a:off x="0" y="0"/>
              <a:ext cx="8364363" cy="2235200"/>
            </a:xfrm>
            <a:prstGeom prst="rect">
              <a:avLst/>
            </a:prstGeom>
          </p:spPr>
          <p:txBody>
            <a:bodyPr lIns="0" tIns="0" rIns="0" bIns="0" rtlCol="0" anchor="t">
              <a:spAutoFit/>
            </a:bodyPr>
            <a:lstStyle/>
            <a:p>
              <a:pPr marL="0" lvl="0" indent="0" algn="l">
                <a:lnSpc>
                  <a:spcPts val="6599"/>
                </a:lnSpc>
                <a:spcBef>
                  <a:spcPct val="0"/>
                </a:spcBef>
              </a:pPr>
              <a:r>
                <a:rPr lang="en-US" sz="5499" b="1">
                  <a:solidFill>
                    <a:srgbClr val="097D4C"/>
                  </a:solidFill>
                  <a:latin typeface="Cooper BT Bold"/>
                  <a:ea typeface="Cooper BT Bold"/>
                  <a:cs typeface="Cooper BT Bold"/>
                  <a:sym typeface="Cooper BT Bold"/>
                </a:rPr>
                <a:t>Tempo distribution</a:t>
              </a:r>
            </a:p>
          </p:txBody>
        </p:sp>
        <p:sp>
          <p:nvSpPr>
            <p:cNvPr id="16" name="TextBox 16"/>
            <p:cNvSpPr txBox="1"/>
            <p:nvPr/>
          </p:nvSpPr>
          <p:spPr>
            <a:xfrm>
              <a:off x="42" y="2514600"/>
              <a:ext cx="8364321" cy="482600"/>
            </a:xfrm>
            <a:prstGeom prst="rect">
              <a:avLst/>
            </a:prstGeom>
          </p:spPr>
          <p:txBody>
            <a:bodyPr lIns="0" tIns="0" rIns="0" bIns="0" rtlCol="0" anchor="t">
              <a:spAutoFit/>
            </a:bodyPr>
            <a:lstStyle/>
            <a:p>
              <a:pPr marL="0" lvl="0" indent="0" algn="l">
                <a:lnSpc>
                  <a:spcPts val="287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44099" y="3538325"/>
            <a:ext cx="10303714" cy="4657427"/>
          </a:xfrm>
          <a:custGeom>
            <a:avLst/>
            <a:gdLst/>
            <a:ahLst/>
            <a:cxnLst/>
            <a:rect l="l" t="t" r="r" b="b"/>
            <a:pathLst>
              <a:path w="10303714" h="4657427">
                <a:moveTo>
                  <a:pt x="0" y="0"/>
                </a:moveTo>
                <a:lnTo>
                  <a:pt x="10303714" y="0"/>
                </a:lnTo>
                <a:lnTo>
                  <a:pt x="10303714" y="4657427"/>
                </a:lnTo>
                <a:lnTo>
                  <a:pt x="0" y="4657427"/>
                </a:lnTo>
                <a:lnTo>
                  <a:pt x="0" y="0"/>
                </a:lnTo>
                <a:close/>
              </a:path>
            </a:pathLst>
          </a:custGeom>
          <a:blipFill>
            <a:blip r:embed="rId4"/>
            <a:stretch>
              <a:fillRect l="-2722" t="-10782" r="-6958" b="-73"/>
            </a:stretch>
          </a:blipFill>
        </p:spPr>
        <p:txBody>
          <a:bodyPr/>
          <a:lstStyle/>
          <a:p>
            <a:endParaRPr lang="en-US"/>
          </a:p>
        </p:txBody>
      </p:sp>
      <p:grpSp>
        <p:nvGrpSpPr>
          <p:cNvPr id="10" name="Group 10"/>
          <p:cNvGrpSpPr/>
          <p:nvPr/>
        </p:nvGrpSpPr>
        <p:grpSpPr>
          <a:xfrm>
            <a:off x="1028700" y="1028700"/>
            <a:ext cx="16221430" cy="1562259"/>
            <a:chOff x="0" y="0"/>
            <a:chExt cx="21628573" cy="2083012"/>
          </a:xfrm>
        </p:grpSpPr>
        <p:sp>
          <p:nvSpPr>
            <p:cNvPr id="11" name="TextBox 11"/>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2" name="TextBox 12"/>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grpSp>
        <p:nvGrpSpPr>
          <p:cNvPr id="13" name="Group 13"/>
          <p:cNvGrpSpPr/>
          <p:nvPr/>
        </p:nvGrpSpPr>
        <p:grpSpPr>
          <a:xfrm>
            <a:off x="11612926" y="3157520"/>
            <a:ext cx="6273272" cy="2247900"/>
            <a:chOff x="0" y="0"/>
            <a:chExt cx="8364363" cy="2997200"/>
          </a:xfrm>
        </p:grpSpPr>
        <p:sp>
          <p:nvSpPr>
            <p:cNvPr id="14" name="TextBox 14"/>
            <p:cNvSpPr txBox="1"/>
            <p:nvPr/>
          </p:nvSpPr>
          <p:spPr>
            <a:xfrm>
              <a:off x="0" y="0"/>
              <a:ext cx="8364363" cy="2235200"/>
            </a:xfrm>
            <a:prstGeom prst="rect">
              <a:avLst/>
            </a:prstGeom>
          </p:spPr>
          <p:txBody>
            <a:bodyPr lIns="0" tIns="0" rIns="0" bIns="0" rtlCol="0" anchor="t">
              <a:spAutoFit/>
            </a:bodyPr>
            <a:lstStyle/>
            <a:p>
              <a:pPr marL="0" lvl="0" indent="0" algn="l">
                <a:lnSpc>
                  <a:spcPts val="6599"/>
                </a:lnSpc>
                <a:spcBef>
                  <a:spcPct val="0"/>
                </a:spcBef>
              </a:pPr>
              <a:r>
                <a:rPr lang="en-US" sz="5499" b="1">
                  <a:solidFill>
                    <a:srgbClr val="097D4C"/>
                  </a:solidFill>
                  <a:latin typeface="Cooper BT Bold"/>
                  <a:ea typeface="Cooper BT Bold"/>
                  <a:cs typeface="Cooper BT Bold"/>
                  <a:sym typeface="Cooper BT Bold"/>
                </a:rPr>
                <a:t>When is rap in the top 10</a:t>
              </a:r>
            </a:p>
          </p:txBody>
        </p:sp>
        <p:sp>
          <p:nvSpPr>
            <p:cNvPr id="15" name="TextBox 15"/>
            <p:cNvSpPr txBox="1"/>
            <p:nvPr/>
          </p:nvSpPr>
          <p:spPr>
            <a:xfrm>
              <a:off x="42" y="25146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6" name="Freeform 16"/>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85982" y="3406166"/>
            <a:ext cx="10586111" cy="4921744"/>
          </a:xfrm>
          <a:custGeom>
            <a:avLst/>
            <a:gdLst/>
            <a:ahLst/>
            <a:cxnLst/>
            <a:rect l="l" t="t" r="r" b="b"/>
            <a:pathLst>
              <a:path w="10586111" h="4921744">
                <a:moveTo>
                  <a:pt x="0" y="0"/>
                </a:moveTo>
                <a:lnTo>
                  <a:pt x="10586111" y="0"/>
                </a:lnTo>
                <a:lnTo>
                  <a:pt x="10586111" y="4921744"/>
                </a:lnTo>
                <a:lnTo>
                  <a:pt x="0" y="4921744"/>
                </a:lnTo>
                <a:lnTo>
                  <a:pt x="0" y="0"/>
                </a:lnTo>
                <a:close/>
              </a:path>
            </a:pathLst>
          </a:custGeom>
          <a:blipFill>
            <a:blip r:embed="rId6"/>
            <a:stretch>
              <a:fillRect l="-1766"/>
            </a:stretch>
          </a:blipFill>
        </p:spPr>
        <p:txBody>
          <a:bodyPr/>
          <a:lstStyle/>
          <a:p>
            <a:endParaRPr lang="en-US"/>
          </a:p>
        </p:txBody>
      </p:sp>
      <p:grpSp>
        <p:nvGrpSpPr>
          <p:cNvPr id="11" name="Group 11"/>
          <p:cNvGrpSpPr/>
          <p:nvPr/>
        </p:nvGrpSpPr>
        <p:grpSpPr>
          <a:xfrm>
            <a:off x="1028700" y="1028700"/>
            <a:ext cx="16221430" cy="1562259"/>
            <a:chOff x="0" y="0"/>
            <a:chExt cx="21628573" cy="2083012"/>
          </a:xfrm>
        </p:grpSpPr>
        <p:sp>
          <p:nvSpPr>
            <p:cNvPr id="12" name="TextBox 12"/>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3" name="TextBox 13"/>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grpSp>
        <p:nvGrpSpPr>
          <p:cNvPr id="14" name="Group 14"/>
          <p:cNvGrpSpPr/>
          <p:nvPr/>
        </p:nvGrpSpPr>
        <p:grpSpPr>
          <a:xfrm>
            <a:off x="11584351" y="3233720"/>
            <a:ext cx="6273272" cy="4048125"/>
            <a:chOff x="0" y="0"/>
            <a:chExt cx="8364363" cy="5397500"/>
          </a:xfrm>
        </p:grpSpPr>
        <p:sp>
          <p:nvSpPr>
            <p:cNvPr id="15" name="TextBox 15"/>
            <p:cNvSpPr txBox="1"/>
            <p:nvPr/>
          </p:nvSpPr>
          <p:spPr>
            <a:xfrm>
              <a:off x="0" y="-9525"/>
              <a:ext cx="8364363" cy="4645025"/>
            </a:xfrm>
            <a:prstGeom prst="rect">
              <a:avLst/>
            </a:prstGeom>
          </p:spPr>
          <p:txBody>
            <a:bodyPr lIns="0" tIns="0" rIns="0" bIns="0" rtlCol="0" anchor="t">
              <a:spAutoFit/>
            </a:bodyPr>
            <a:lstStyle/>
            <a:p>
              <a:pPr algn="l">
                <a:lnSpc>
                  <a:spcPts val="5519"/>
                </a:lnSpc>
              </a:pPr>
              <a:r>
                <a:rPr lang="en-US" sz="4599" b="1">
                  <a:solidFill>
                    <a:srgbClr val="097D4C"/>
                  </a:solidFill>
                  <a:latin typeface="Cooper BT Bold"/>
                  <a:ea typeface="Cooper BT Bold"/>
                  <a:cs typeface="Cooper BT Bold"/>
                  <a:sym typeface="Cooper BT Bold"/>
                </a:rPr>
                <a:t>tempo for songs that are explicit and songs that are not for each year</a:t>
              </a:r>
            </a:p>
            <a:p>
              <a:pPr marL="0" lvl="0" indent="0" algn="l">
                <a:lnSpc>
                  <a:spcPts val="5519"/>
                </a:lnSpc>
                <a:spcBef>
                  <a:spcPct val="0"/>
                </a:spcBef>
              </a:pPr>
              <a:endParaRPr lang="en-US" sz="4599" b="1">
                <a:solidFill>
                  <a:srgbClr val="097D4C"/>
                </a:solidFill>
                <a:latin typeface="Cooper BT Bold"/>
                <a:ea typeface="Cooper BT Bold"/>
                <a:cs typeface="Cooper BT Bold"/>
                <a:sym typeface="Cooper BT Bold"/>
              </a:endParaRPr>
            </a:p>
          </p:txBody>
        </p:sp>
        <p:sp>
          <p:nvSpPr>
            <p:cNvPr id="16" name="TextBox 16"/>
            <p:cNvSpPr txBox="1"/>
            <p:nvPr/>
          </p:nvSpPr>
          <p:spPr>
            <a:xfrm>
              <a:off x="42" y="4914900"/>
              <a:ext cx="8364321" cy="482600"/>
            </a:xfrm>
            <a:prstGeom prst="rect">
              <a:avLst/>
            </a:prstGeom>
          </p:spPr>
          <p:txBody>
            <a:bodyPr lIns="0" tIns="0" rIns="0" bIns="0" rtlCol="0" anchor="t">
              <a:spAutoFit/>
            </a:bodyPr>
            <a:lstStyle/>
            <a:p>
              <a:pPr marL="0" lvl="0" indent="0" algn="l">
                <a:lnSpc>
                  <a:spcPts val="287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612926" y="3467100"/>
            <a:ext cx="6273272" cy="3352800"/>
            <a:chOff x="0" y="0"/>
            <a:chExt cx="8364363" cy="4470400"/>
          </a:xfrm>
        </p:grpSpPr>
        <p:sp>
          <p:nvSpPr>
            <p:cNvPr id="10" name="TextBox 10"/>
            <p:cNvSpPr txBox="1"/>
            <p:nvPr/>
          </p:nvSpPr>
          <p:spPr>
            <a:xfrm>
              <a:off x="0" y="-9525"/>
              <a:ext cx="8364363" cy="3717925"/>
            </a:xfrm>
            <a:prstGeom prst="rect">
              <a:avLst/>
            </a:prstGeom>
          </p:spPr>
          <p:txBody>
            <a:bodyPr lIns="0" tIns="0" rIns="0" bIns="0" rtlCol="0" anchor="t">
              <a:spAutoFit/>
            </a:bodyPr>
            <a:lstStyle/>
            <a:p>
              <a:pPr algn="l">
                <a:lnSpc>
                  <a:spcPts val="5519"/>
                </a:lnSpc>
              </a:pPr>
              <a:r>
                <a:rPr lang="en-US" sz="4599" b="1">
                  <a:solidFill>
                    <a:srgbClr val="097D4C"/>
                  </a:solidFill>
                  <a:latin typeface="Cooper BT Bold"/>
                  <a:ea typeface="Cooper BT Bold"/>
                  <a:cs typeface="Cooper BT Bold"/>
                  <a:sym typeface="Cooper BT Bold"/>
                </a:rPr>
                <a:t>danceability of songs that are explicit and songs that are not</a:t>
              </a:r>
            </a:p>
            <a:p>
              <a:pPr marL="0" lvl="0" indent="0" algn="l">
                <a:lnSpc>
                  <a:spcPts val="5519"/>
                </a:lnSpc>
                <a:spcBef>
                  <a:spcPct val="0"/>
                </a:spcBef>
              </a:pPr>
              <a:endParaRPr lang="en-US" sz="4599" b="1">
                <a:solidFill>
                  <a:srgbClr val="097D4C"/>
                </a:solidFill>
                <a:latin typeface="Cooper BT Bold"/>
                <a:ea typeface="Cooper BT Bold"/>
                <a:cs typeface="Cooper BT Bold"/>
                <a:sym typeface="Cooper BT Bold"/>
              </a:endParaRPr>
            </a:p>
          </p:txBody>
        </p:sp>
        <p:sp>
          <p:nvSpPr>
            <p:cNvPr id="11" name="TextBox 11"/>
            <p:cNvSpPr txBox="1"/>
            <p:nvPr/>
          </p:nvSpPr>
          <p:spPr>
            <a:xfrm>
              <a:off x="42" y="39878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2" name="Freeform 12"/>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14388" y="3555861"/>
            <a:ext cx="10333425" cy="4622356"/>
          </a:xfrm>
          <a:custGeom>
            <a:avLst/>
            <a:gdLst/>
            <a:ahLst/>
            <a:cxnLst/>
            <a:rect l="l" t="t" r="r" b="b"/>
            <a:pathLst>
              <a:path w="10333425" h="4622356">
                <a:moveTo>
                  <a:pt x="0" y="0"/>
                </a:moveTo>
                <a:lnTo>
                  <a:pt x="10333425" y="0"/>
                </a:lnTo>
                <a:lnTo>
                  <a:pt x="10333425" y="4622355"/>
                </a:lnTo>
                <a:lnTo>
                  <a:pt x="0" y="4622355"/>
                </a:lnTo>
                <a:lnTo>
                  <a:pt x="0" y="0"/>
                </a:lnTo>
                <a:close/>
              </a:path>
            </a:pathLst>
          </a:custGeom>
          <a:blipFill>
            <a:blip r:embed="rId6"/>
            <a:stretch>
              <a:fillRect l="-5844" t="-8099"/>
            </a:stretch>
          </a:blipFill>
        </p:spPr>
        <p:txBody>
          <a:bodyPr/>
          <a:lstStyle/>
          <a:p>
            <a:endParaRPr lang="en-US"/>
          </a:p>
        </p:txBody>
      </p:sp>
      <p:grpSp>
        <p:nvGrpSpPr>
          <p:cNvPr id="14" name="Group 14"/>
          <p:cNvGrpSpPr/>
          <p:nvPr/>
        </p:nvGrpSpPr>
        <p:grpSpPr>
          <a:xfrm>
            <a:off x="1028700" y="1028700"/>
            <a:ext cx="16221430" cy="1562259"/>
            <a:chOff x="0" y="0"/>
            <a:chExt cx="21628573" cy="2083012"/>
          </a:xfrm>
        </p:grpSpPr>
        <p:sp>
          <p:nvSpPr>
            <p:cNvPr id="15" name="TextBox 15"/>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6" name="TextBox 16"/>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612926" y="3671888"/>
            <a:ext cx="6273272" cy="2943225"/>
            <a:chOff x="0" y="0"/>
            <a:chExt cx="8364363" cy="3924300"/>
          </a:xfrm>
        </p:grpSpPr>
        <p:sp>
          <p:nvSpPr>
            <p:cNvPr id="10" name="TextBox 10"/>
            <p:cNvSpPr txBox="1"/>
            <p:nvPr/>
          </p:nvSpPr>
          <p:spPr>
            <a:xfrm>
              <a:off x="0" y="0"/>
              <a:ext cx="8364363" cy="3162300"/>
            </a:xfrm>
            <a:prstGeom prst="rect">
              <a:avLst/>
            </a:prstGeom>
          </p:spPr>
          <p:txBody>
            <a:bodyPr lIns="0" tIns="0" rIns="0" bIns="0" rtlCol="0" anchor="t">
              <a:spAutoFit/>
            </a:bodyPr>
            <a:lstStyle/>
            <a:p>
              <a:pPr algn="l">
                <a:lnSpc>
                  <a:spcPts val="6239"/>
                </a:lnSpc>
              </a:pPr>
              <a:r>
                <a:rPr lang="en-US" sz="5199" b="1">
                  <a:solidFill>
                    <a:srgbClr val="097D4C"/>
                  </a:solidFill>
                  <a:latin typeface="Cooper BT Bold"/>
                  <a:ea typeface="Cooper BT Bold"/>
                  <a:cs typeface="Cooper BT Bold"/>
                  <a:sym typeface="Cooper BT Bold"/>
                </a:rPr>
                <a:t>Percentage of explicit songs in </a:t>
              </a:r>
            </a:p>
            <a:p>
              <a:pPr marL="0" lvl="0" indent="0" algn="l">
                <a:lnSpc>
                  <a:spcPts val="6239"/>
                </a:lnSpc>
                <a:spcBef>
                  <a:spcPct val="0"/>
                </a:spcBef>
              </a:pPr>
              <a:r>
                <a:rPr lang="en-US" sz="5199" b="1">
                  <a:solidFill>
                    <a:srgbClr val="097D4C"/>
                  </a:solidFill>
                  <a:latin typeface="Cooper BT Bold"/>
                  <a:ea typeface="Cooper BT Bold"/>
                  <a:cs typeface="Cooper BT Bold"/>
                  <a:sym typeface="Cooper BT Bold"/>
                </a:rPr>
                <a:t>2024</a:t>
              </a:r>
            </a:p>
          </p:txBody>
        </p:sp>
        <p:sp>
          <p:nvSpPr>
            <p:cNvPr id="11" name="TextBox 11"/>
            <p:cNvSpPr txBox="1"/>
            <p:nvPr/>
          </p:nvSpPr>
          <p:spPr>
            <a:xfrm>
              <a:off x="42" y="34417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2" name="Freeform 12"/>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726916" y="3737253"/>
            <a:ext cx="9077553" cy="4259570"/>
          </a:xfrm>
          <a:custGeom>
            <a:avLst/>
            <a:gdLst/>
            <a:ahLst/>
            <a:cxnLst/>
            <a:rect l="l" t="t" r="r" b="b"/>
            <a:pathLst>
              <a:path w="9077553" h="4259570">
                <a:moveTo>
                  <a:pt x="0" y="0"/>
                </a:moveTo>
                <a:lnTo>
                  <a:pt x="9077553" y="0"/>
                </a:lnTo>
                <a:lnTo>
                  <a:pt x="9077553" y="4259571"/>
                </a:lnTo>
                <a:lnTo>
                  <a:pt x="0" y="4259571"/>
                </a:lnTo>
                <a:lnTo>
                  <a:pt x="0" y="0"/>
                </a:lnTo>
                <a:close/>
              </a:path>
            </a:pathLst>
          </a:custGeom>
          <a:blipFill>
            <a:blip r:embed="rId6"/>
            <a:stretch>
              <a:fillRect l="-37612" t="-19167" b="-14811"/>
            </a:stretch>
          </a:blipFill>
        </p:spPr>
        <p:txBody>
          <a:bodyPr/>
          <a:lstStyle/>
          <a:p>
            <a:endParaRPr lang="en-US"/>
          </a:p>
        </p:txBody>
      </p:sp>
      <p:grpSp>
        <p:nvGrpSpPr>
          <p:cNvPr id="14" name="Group 14"/>
          <p:cNvGrpSpPr/>
          <p:nvPr/>
        </p:nvGrpSpPr>
        <p:grpSpPr>
          <a:xfrm>
            <a:off x="1028700" y="1028700"/>
            <a:ext cx="16221430" cy="1562259"/>
            <a:chOff x="0" y="0"/>
            <a:chExt cx="21628573" cy="2083012"/>
          </a:xfrm>
        </p:grpSpPr>
        <p:sp>
          <p:nvSpPr>
            <p:cNvPr id="15" name="TextBox 15"/>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6" name="TextBox 16"/>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612926" y="3014662"/>
            <a:ext cx="6273272" cy="4257675"/>
            <a:chOff x="0" y="0"/>
            <a:chExt cx="8364363" cy="5676900"/>
          </a:xfrm>
        </p:grpSpPr>
        <p:sp>
          <p:nvSpPr>
            <p:cNvPr id="10" name="TextBox 10"/>
            <p:cNvSpPr txBox="1"/>
            <p:nvPr/>
          </p:nvSpPr>
          <p:spPr>
            <a:xfrm>
              <a:off x="0" y="0"/>
              <a:ext cx="8364363" cy="4914900"/>
            </a:xfrm>
            <a:prstGeom prst="rect">
              <a:avLst/>
            </a:prstGeom>
          </p:spPr>
          <p:txBody>
            <a:bodyPr lIns="0" tIns="0" rIns="0" bIns="0" rtlCol="0" anchor="t">
              <a:spAutoFit/>
            </a:bodyPr>
            <a:lstStyle/>
            <a:p>
              <a:pPr algn="l">
                <a:lnSpc>
                  <a:spcPts val="6239"/>
                </a:lnSpc>
              </a:pPr>
              <a:r>
                <a:rPr lang="en-US" sz="5199" b="1">
                  <a:solidFill>
                    <a:srgbClr val="097D4C"/>
                  </a:solidFill>
                  <a:latin typeface="Cooper BT Bold"/>
                  <a:ea typeface="Cooper BT Bold"/>
                  <a:cs typeface="Cooper BT Bold"/>
                  <a:sym typeface="Cooper BT Bold"/>
                </a:rPr>
                <a:t>relation between danceability and the track's chart position</a:t>
              </a:r>
            </a:p>
            <a:p>
              <a:pPr marL="0" lvl="0" indent="0" algn="l">
                <a:lnSpc>
                  <a:spcPts val="4199"/>
                </a:lnSpc>
                <a:spcBef>
                  <a:spcPct val="0"/>
                </a:spcBef>
              </a:pPr>
              <a:endParaRPr lang="en-US" sz="5199" b="1">
                <a:solidFill>
                  <a:srgbClr val="097D4C"/>
                </a:solidFill>
                <a:latin typeface="Cooper BT Bold"/>
                <a:ea typeface="Cooper BT Bold"/>
                <a:cs typeface="Cooper BT Bold"/>
                <a:sym typeface="Cooper BT Bold"/>
              </a:endParaRPr>
            </a:p>
          </p:txBody>
        </p:sp>
        <p:sp>
          <p:nvSpPr>
            <p:cNvPr id="11" name="TextBox 11"/>
            <p:cNvSpPr txBox="1"/>
            <p:nvPr/>
          </p:nvSpPr>
          <p:spPr>
            <a:xfrm>
              <a:off x="42" y="51943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2" name="Freeform 12"/>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14388" y="3920485"/>
            <a:ext cx="10333425" cy="3893107"/>
          </a:xfrm>
          <a:custGeom>
            <a:avLst/>
            <a:gdLst/>
            <a:ahLst/>
            <a:cxnLst/>
            <a:rect l="l" t="t" r="r" b="b"/>
            <a:pathLst>
              <a:path w="10333425" h="3893107">
                <a:moveTo>
                  <a:pt x="0" y="0"/>
                </a:moveTo>
                <a:lnTo>
                  <a:pt x="10333425" y="0"/>
                </a:lnTo>
                <a:lnTo>
                  <a:pt x="10333425" y="3893107"/>
                </a:lnTo>
                <a:lnTo>
                  <a:pt x="0" y="3893107"/>
                </a:lnTo>
                <a:lnTo>
                  <a:pt x="0" y="0"/>
                </a:lnTo>
                <a:close/>
              </a:path>
            </a:pathLst>
          </a:custGeom>
          <a:blipFill>
            <a:blip r:embed="rId6"/>
            <a:stretch>
              <a:fillRect l="-1413" t="-24906" r="-6571" b="-6037"/>
            </a:stretch>
          </a:blipFill>
        </p:spPr>
        <p:txBody>
          <a:bodyPr/>
          <a:lstStyle/>
          <a:p>
            <a:endParaRPr lang="en-US"/>
          </a:p>
        </p:txBody>
      </p:sp>
      <p:grpSp>
        <p:nvGrpSpPr>
          <p:cNvPr id="14" name="Group 14"/>
          <p:cNvGrpSpPr/>
          <p:nvPr/>
        </p:nvGrpSpPr>
        <p:grpSpPr>
          <a:xfrm>
            <a:off x="1028700" y="1028700"/>
            <a:ext cx="16221430" cy="1562259"/>
            <a:chOff x="0" y="0"/>
            <a:chExt cx="21628573" cy="2083012"/>
          </a:xfrm>
        </p:grpSpPr>
        <p:sp>
          <p:nvSpPr>
            <p:cNvPr id="15" name="TextBox 15"/>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6" name="TextBox 16"/>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615786" y="3254785"/>
            <a:ext cx="6273272" cy="4400550"/>
            <a:chOff x="0" y="0"/>
            <a:chExt cx="8364363" cy="5867400"/>
          </a:xfrm>
        </p:grpSpPr>
        <p:sp>
          <p:nvSpPr>
            <p:cNvPr id="10" name="TextBox 10"/>
            <p:cNvSpPr txBox="1"/>
            <p:nvPr/>
          </p:nvSpPr>
          <p:spPr>
            <a:xfrm>
              <a:off x="0" y="-9525"/>
              <a:ext cx="8364363" cy="5114925"/>
            </a:xfrm>
            <a:prstGeom prst="rect">
              <a:avLst/>
            </a:prstGeom>
          </p:spPr>
          <p:txBody>
            <a:bodyPr lIns="0" tIns="0" rIns="0" bIns="0" rtlCol="0" anchor="t">
              <a:spAutoFit/>
            </a:bodyPr>
            <a:lstStyle/>
            <a:p>
              <a:pPr algn="l">
                <a:lnSpc>
                  <a:spcPts val="5039"/>
                </a:lnSpc>
              </a:pPr>
              <a:r>
                <a:rPr lang="en-US" sz="4199" b="1">
                  <a:solidFill>
                    <a:srgbClr val="097D4C"/>
                  </a:solidFill>
                  <a:latin typeface="Cooper BT Bold"/>
                  <a:ea typeface="Cooper BT Bold"/>
                  <a:cs typeface="Cooper BT Bold"/>
                  <a:sym typeface="Cooper BT Bold"/>
                </a:rPr>
                <a:t>relation between the track's loudness and its chart position (specifically in the year 2020)</a:t>
              </a:r>
            </a:p>
            <a:p>
              <a:pPr marL="0" lvl="0" indent="0" algn="l">
                <a:lnSpc>
                  <a:spcPts val="5039"/>
                </a:lnSpc>
                <a:spcBef>
                  <a:spcPct val="0"/>
                </a:spcBef>
              </a:pPr>
              <a:endParaRPr lang="en-US" sz="4199" b="1">
                <a:solidFill>
                  <a:srgbClr val="097D4C"/>
                </a:solidFill>
                <a:latin typeface="Cooper BT Bold"/>
                <a:ea typeface="Cooper BT Bold"/>
                <a:cs typeface="Cooper BT Bold"/>
                <a:sym typeface="Cooper BT Bold"/>
              </a:endParaRPr>
            </a:p>
          </p:txBody>
        </p:sp>
        <p:sp>
          <p:nvSpPr>
            <p:cNvPr id="11" name="TextBox 11"/>
            <p:cNvSpPr txBox="1"/>
            <p:nvPr/>
          </p:nvSpPr>
          <p:spPr>
            <a:xfrm>
              <a:off x="42" y="53848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2" name="Freeform 12"/>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777899" y="3881721"/>
            <a:ext cx="10369914" cy="3970635"/>
          </a:xfrm>
          <a:custGeom>
            <a:avLst/>
            <a:gdLst/>
            <a:ahLst/>
            <a:cxnLst/>
            <a:rect l="l" t="t" r="r" b="b"/>
            <a:pathLst>
              <a:path w="10369914" h="3970635">
                <a:moveTo>
                  <a:pt x="0" y="0"/>
                </a:moveTo>
                <a:lnTo>
                  <a:pt x="10369914" y="0"/>
                </a:lnTo>
                <a:lnTo>
                  <a:pt x="10369914" y="3970635"/>
                </a:lnTo>
                <a:lnTo>
                  <a:pt x="0" y="3970635"/>
                </a:lnTo>
                <a:lnTo>
                  <a:pt x="0" y="0"/>
                </a:lnTo>
                <a:close/>
              </a:path>
            </a:pathLst>
          </a:custGeom>
          <a:blipFill>
            <a:blip r:embed="rId6"/>
            <a:stretch>
              <a:fillRect t="-22950" r="-7653" b="-5495"/>
            </a:stretch>
          </a:blipFill>
        </p:spPr>
        <p:txBody>
          <a:bodyPr/>
          <a:lstStyle/>
          <a:p>
            <a:endParaRPr lang="en-US"/>
          </a:p>
        </p:txBody>
      </p:sp>
      <p:grpSp>
        <p:nvGrpSpPr>
          <p:cNvPr id="14" name="Group 14"/>
          <p:cNvGrpSpPr/>
          <p:nvPr/>
        </p:nvGrpSpPr>
        <p:grpSpPr>
          <a:xfrm>
            <a:off x="1028700" y="1028700"/>
            <a:ext cx="16221430" cy="1562259"/>
            <a:chOff x="0" y="0"/>
            <a:chExt cx="21628573" cy="2083012"/>
          </a:xfrm>
        </p:grpSpPr>
        <p:sp>
          <p:nvSpPr>
            <p:cNvPr id="15" name="TextBox 15"/>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6" name="TextBox 16"/>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612926" y="3028950"/>
            <a:ext cx="6273272" cy="4229100"/>
            <a:chOff x="0" y="0"/>
            <a:chExt cx="8364363" cy="5638800"/>
          </a:xfrm>
        </p:grpSpPr>
        <p:sp>
          <p:nvSpPr>
            <p:cNvPr id="10" name="TextBox 10"/>
            <p:cNvSpPr txBox="1"/>
            <p:nvPr/>
          </p:nvSpPr>
          <p:spPr>
            <a:xfrm>
              <a:off x="0" y="0"/>
              <a:ext cx="8364363" cy="4876800"/>
            </a:xfrm>
            <a:prstGeom prst="rect">
              <a:avLst/>
            </a:prstGeom>
          </p:spPr>
          <p:txBody>
            <a:bodyPr lIns="0" tIns="0" rIns="0" bIns="0" rtlCol="0" anchor="t">
              <a:spAutoFit/>
            </a:bodyPr>
            <a:lstStyle/>
            <a:p>
              <a:pPr algn="l">
                <a:lnSpc>
                  <a:spcPts val="5759"/>
                </a:lnSpc>
              </a:pPr>
              <a:r>
                <a:rPr lang="en-US" sz="4799" b="1">
                  <a:solidFill>
                    <a:srgbClr val="097D4C"/>
                  </a:solidFill>
                  <a:latin typeface="Cooper BT Bold"/>
                  <a:ea typeface="Cooper BT Bold"/>
                  <a:cs typeface="Cooper BT Bold"/>
                  <a:sym typeface="Cooper BT Bold"/>
                </a:rPr>
                <a:t>distriution of song durations (with a mask to ignore outliers)</a:t>
              </a:r>
            </a:p>
            <a:p>
              <a:pPr marL="0" lvl="0" indent="0" algn="l">
                <a:lnSpc>
                  <a:spcPts val="5759"/>
                </a:lnSpc>
                <a:spcBef>
                  <a:spcPct val="0"/>
                </a:spcBef>
              </a:pPr>
              <a:endParaRPr lang="en-US" sz="4799" b="1">
                <a:solidFill>
                  <a:srgbClr val="097D4C"/>
                </a:solidFill>
                <a:latin typeface="Cooper BT Bold"/>
                <a:ea typeface="Cooper BT Bold"/>
                <a:cs typeface="Cooper BT Bold"/>
                <a:sym typeface="Cooper BT Bold"/>
              </a:endParaRPr>
            </a:p>
          </p:txBody>
        </p:sp>
        <p:sp>
          <p:nvSpPr>
            <p:cNvPr id="11" name="TextBox 11"/>
            <p:cNvSpPr txBox="1"/>
            <p:nvPr/>
          </p:nvSpPr>
          <p:spPr>
            <a:xfrm>
              <a:off x="42" y="51562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2" name="Freeform 12"/>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38159" y="3751694"/>
            <a:ext cx="10309654" cy="4230689"/>
          </a:xfrm>
          <a:custGeom>
            <a:avLst/>
            <a:gdLst/>
            <a:ahLst/>
            <a:cxnLst/>
            <a:rect l="l" t="t" r="r" b="b"/>
            <a:pathLst>
              <a:path w="10309654" h="4230689">
                <a:moveTo>
                  <a:pt x="0" y="0"/>
                </a:moveTo>
                <a:lnTo>
                  <a:pt x="10309654" y="0"/>
                </a:lnTo>
                <a:lnTo>
                  <a:pt x="10309654" y="4230689"/>
                </a:lnTo>
                <a:lnTo>
                  <a:pt x="0" y="4230689"/>
                </a:lnTo>
                <a:lnTo>
                  <a:pt x="0" y="0"/>
                </a:lnTo>
                <a:close/>
              </a:path>
            </a:pathLst>
          </a:custGeom>
          <a:blipFill>
            <a:blip r:embed="rId6"/>
            <a:stretch>
              <a:fillRect l="-2601" t="-22615" r="-7536"/>
            </a:stretch>
          </a:blipFill>
        </p:spPr>
        <p:txBody>
          <a:bodyPr/>
          <a:lstStyle/>
          <a:p>
            <a:endParaRPr lang="en-US"/>
          </a:p>
        </p:txBody>
      </p:sp>
      <p:grpSp>
        <p:nvGrpSpPr>
          <p:cNvPr id="14" name="Group 14"/>
          <p:cNvGrpSpPr/>
          <p:nvPr/>
        </p:nvGrpSpPr>
        <p:grpSpPr>
          <a:xfrm>
            <a:off x="1028700" y="1028700"/>
            <a:ext cx="16221430" cy="1562259"/>
            <a:chOff x="0" y="0"/>
            <a:chExt cx="21628573" cy="2083012"/>
          </a:xfrm>
        </p:grpSpPr>
        <p:sp>
          <p:nvSpPr>
            <p:cNvPr id="15" name="TextBox 15"/>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6" name="TextBox 16"/>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EAD"/>
        </a:solidFill>
        <a:effectLst/>
      </p:bgPr>
    </p:bg>
    <p:spTree>
      <p:nvGrpSpPr>
        <p:cNvPr id="1" name=""/>
        <p:cNvGrpSpPr/>
        <p:nvPr/>
      </p:nvGrpSpPr>
      <p:grpSpPr>
        <a:xfrm>
          <a:off x="0" y="0"/>
          <a:ext cx="0" cy="0"/>
          <a:chOff x="0" y="0"/>
          <a:chExt cx="0" cy="0"/>
        </a:xfrm>
      </p:grpSpPr>
      <p:grpSp>
        <p:nvGrpSpPr>
          <p:cNvPr id="2" name="Group 2"/>
          <p:cNvGrpSpPr/>
          <p:nvPr/>
        </p:nvGrpSpPr>
        <p:grpSpPr>
          <a:xfrm>
            <a:off x="398942" y="375067"/>
            <a:ext cx="17490116" cy="9536866"/>
            <a:chOff x="0" y="0"/>
            <a:chExt cx="4606450" cy="2511767"/>
          </a:xfrm>
        </p:grpSpPr>
        <p:sp>
          <p:nvSpPr>
            <p:cNvPr id="3" name="Freeform 3"/>
            <p:cNvSpPr/>
            <p:nvPr/>
          </p:nvSpPr>
          <p:spPr>
            <a:xfrm>
              <a:off x="0" y="0"/>
              <a:ext cx="4606450" cy="2511767"/>
            </a:xfrm>
            <a:custGeom>
              <a:avLst/>
              <a:gdLst/>
              <a:ahLst/>
              <a:cxnLst/>
              <a:rect l="l" t="t" r="r" b="b"/>
              <a:pathLst>
                <a:path w="4606450" h="2511767">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txBody>
            <a:bodyPr/>
            <a:lstStyle/>
            <a:p>
              <a:endParaRPr lang="en-US"/>
            </a:p>
          </p:txBody>
        </p:sp>
        <p:sp>
          <p:nvSpPr>
            <p:cNvPr id="4" name="TextBox 4"/>
            <p:cNvSpPr txBox="1"/>
            <p:nvPr/>
          </p:nvSpPr>
          <p:spPr>
            <a:xfrm>
              <a:off x="0" y="-85725"/>
              <a:ext cx="4606450" cy="259749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1028705" y="2914633"/>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6" name="AutoShape 6"/>
          <p:cNvSpPr/>
          <p:nvPr/>
        </p:nvSpPr>
        <p:spPr>
          <a:xfrm flipH="1" flipV="1">
            <a:off x="11362125" y="2924158"/>
            <a:ext cx="36488" cy="5885761"/>
          </a:xfrm>
          <a:prstGeom prst="line">
            <a:avLst/>
          </a:prstGeom>
          <a:ln w="28575" cap="flat">
            <a:solidFill>
              <a:srgbClr val="097D4C"/>
            </a:solidFill>
            <a:prstDash val="lgDash"/>
            <a:headEnd type="none" w="sm" len="sm"/>
            <a:tailEnd type="none" w="sm" len="sm"/>
          </a:ln>
        </p:spPr>
        <p:txBody>
          <a:bodyPr/>
          <a:lstStyle/>
          <a:p>
            <a:endParaRPr lang="en-US"/>
          </a:p>
        </p:txBody>
      </p:sp>
      <p:sp>
        <p:nvSpPr>
          <p:cNvPr id="7" name="AutoShape 7"/>
          <p:cNvSpPr/>
          <p:nvPr/>
        </p:nvSpPr>
        <p:spPr>
          <a:xfrm>
            <a:off x="1028705" y="8819444"/>
            <a:ext cx="16221425" cy="0"/>
          </a:xfrm>
          <a:prstGeom prst="line">
            <a:avLst/>
          </a:prstGeom>
          <a:ln w="28575" cap="flat">
            <a:solidFill>
              <a:srgbClr val="097D4C"/>
            </a:solidFill>
            <a:prstDash val="solid"/>
            <a:headEnd type="none" w="sm" len="sm"/>
            <a:tailEnd type="none" w="sm" len="sm"/>
          </a:ln>
        </p:spPr>
        <p:txBody>
          <a:bodyPr/>
          <a:lstStyle/>
          <a:p>
            <a:endParaRPr lang="en-US"/>
          </a:p>
        </p:txBody>
      </p:sp>
      <p:sp>
        <p:nvSpPr>
          <p:cNvPr id="8" name="Freeform 8"/>
          <p:cNvSpPr/>
          <p:nvPr/>
        </p:nvSpPr>
        <p:spPr>
          <a:xfrm>
            <a:off x="15305339" y="1028700"/>
            <a:ext cx="978054" cy="1076263"/>
          </a:xfrm>
          <a:custGeom>
            <a:avLst/>
            <a:gdLst/>
            <a:ahLst/>
            <a:cxnLst/>
            <a:rect l="l" t="t" r="r" b="b"/>
            <a:pathLst>
              <a:path w="978054" h="1076263">
                <a:moveTo>
                  <a:pt x="0" y="0"/>
                </a:moveTo>
                <a:lnTo>
                  <a:pt x="978054" y="0"/>
                </a:lnTo>
                <a:lnTo>
                  <a:pt x="978054" y="1076263"/>
                </a:lnTo>
                <a:lnTo>
                  <a:pt x="0" y="1076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612926" y="3671888"/>
            <a:ext cx="6273272" cy="2943225"/>
            <a:chOff x="0" y="0"/>
            <a:chExt cx="8364363" cy="3924300"/>
          </a:xfrm>
        </p:grpSpPr>
        <p:sp>
          <p:nvSpPr>
            <p:cNvPr id="10" name="TextBox 10"/>
            <p:cNvSpPr txBox="1"/>
            <p:nvPr/>
          </p:nvSpPr>
          <p:spPr>
            <a:xfrm>
              <a:off x="0" y="0"/>
              <a:ext cx="8364363" cy="3162300"/>
            </a:xfrm>
            <a:prstGeom prst="rect">
              <a:avLst/>
            </a:prstGeom>
          </p:spPr>
          <p:txBody>
            <a:bodyPr lIns="0" tIns="0" rIns="0" bIns="0" rtlCol="0" anchor="t">
              <a:spAutoFit/>
            </a:bodyPr>
            <a:lstStyle/>
            <a:p>
              <a:pPr algn="l">
                <a:lnSpc>
                  <a:spcPts val="6239"/>
                </a:lnSpc>
              </a:pPr>
              <a:r>
                <a:rPr lang="en-US" sz="5199" b="1">
                  <a:solidFill>
                    <a:srgbClr val="097D4C"/>
                  </a:solidFill>
                  <a:latin typeface="Cooper BT Bold"/>
                  <a:ea typeface="Cooper BT Bold"/>
                  <a:cs typeface="Cooper BT Bold"/>
                  <a:sym typeface="Cooper BT Bold"/>
                </a:rPr>
                <a:t>correlation of audio features</a:t>
              </a:r>
            </a:p>
            <a:p>
              <a:pPr marL="0" lvl="0" indent="0" algn="l">
                <a:lnSpc>
                  <a:spcPts val="6239"/>
                </a:lnSpc>
                <a:spcBef>
                  <a:spcPct val="0"/>
                </a:spcBef>
              </a:pPr>
              <a:endParaRPr lang="en-US" sz="5199" b="1">
                <a:solidFill>
                  <a:srgbClr val="097D4C"/>
                </a:solidFill>
                <a:latin typeface="Cooper BT Bold"/>
                <a:ea typeface="Cooper BT Bold"/>
                <a:cs typeface="Cooper BT Bold"/>
                <a:sym typeface="Cooper BT Bold"/>
              </a:endParaRPr>
            </a:p>
          </p:txBody>
        </p:sp>
        <p:sp>
          <p:nvSpPr>
            <p:cNvPr id="11" name="TextBox 11"/>
            <p:cNvSpPr txBox="1"/>
            <p:nvPr/>
          </p:nvSpPr>
          <p:spPr>
            <a:xfrm>
              <a:off x="42" y="3441700"/>
              <a:ext cx="8364321" cy="482600"/>
            </a:xfrm>
            <a:prstGeom prst="rect">
              <a:avLst/>
            </a:prstGeom>
          </p:spPr>
          <p:txBody>
            <a:bodyPr lIns="0" tIns="0" rIns="0" bIns="0" rtlCol="0" anchor="t">
              <a:spAutoFit/>
            </a:bodyPr>
            <a:lstStyle/>
            <a:p>
              <a:pPr marL="0" lvl="0" indent="0" algn="l">
                <a:lnSpc>
                  <a:spcPts val="2879"/>
                </a:lnSpc>
              </a:pPr>
              <a:endParaRPr/>
            </a:p>
          </p:txBody>
        </p:sp>
      </p:grpSp>
      <p:sp>
        <p:nvSpPr>
          <p:cNvPr id="12" name="Freeform 12"/>
          <p:cNvSpPr/>
          <p:nvPr/>
        </p:nvSpPr>
        <p:spPr>
          <a:xfrm>
            <a:off x="13863330" y="5634020"/>
            <a:ext cx="3386800" cy="3085067"/>
          </a:xfrm>
          <a:custGeom>
            <a:avLst/>
            <a:gdLst/>
            <a:ahLst/>
            <a:cxnLst/>
            <a:rect l="l" t="t" r="r" b="b"/>
            <a:pathLst>
              <a:path w="3386800" h="3085067">
                <a:moveTo>
                  <a:pt x="0" y="0"/>
                </a:moveTo>
                <a:lnTo>
                  <a:pt x="3386800" y="0"/>
                </a:lnTo>
                <a:lnTo>
                  <a:pt x="3386800" y="3085067"/>
                </a:lnTo>
                <a:lnTo>
                  <a:pt x="0" y="3085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366266" y="3671888"/>
            <a:ext cx="9718762" cy="4698046"/>
          </a:xfrm>
          <a:custGeom>
            <a:avLst/>
            <a:gdLst/>
            <a:ahLst/>
            <a:cxnLst/>
            <a:rect l="l" t="t" r="r" b="b"/>
            <a:pathLst>
              <a:path w="9718762" h="4698046">
                <a:moveTo>
                  <a:pt x="0" y="0"/>
                </a:moveTo>
                <a:lnTo>
                  <a:pt x="9718762" y="0"/>
                </a:lnTo>
                <a:lnTo>
                  <a:pt x="9718762" y="4698046"/>
                </a:lnTo>
                <a:lnTo>
                  <a:pt x="0" y="4698046"/>
                </a:lnTo>
                <a:lnTo>
                  <a:pt x="0" y="0"/>
                </a:lnTo>
                <a:close/>
              </a:path>
            </a:pathLst>
          </a:custGeom>
          <a:blipFill>
            <a:blip r:embed="rId6"/>
            <a:stretch>
              <a:fillRect l="-21811" t="-15121"/>
            </a:stretch>
          </a:blipFill>
        </p:spPr>
        <p:txBody>
          <a:bodyPr/>
          <a:lstStyle/>
          <a:p>
            <a:endParaRPr lang="en-US"/>
          </a:p>
        </p:txBody>
      </p:sp>
      <p:grpSp>
        <p:nvGrpSpPr>
          <p:cNvPr id="14" name="Group 14"/>
          <p:cNvGrpSpPr/>
          <p:nvPr/>
        </p:nvGrpSpPr>
        <p:grpSpPr>
          <a:xfrm>
            <a:off x="1028700" y="1028700"/>
            <a:ext cx="16221430" cy="1562259"/>
            <a:chOff x="0" y="0"/>
            <a:chExt cx="21628573" cy="2083012"/>
          </a:xfrm>
        </p:grpSpPr>
        <p:sp>
          <p:nvSpPr>
            <p:cNvPr id="15" name="TextBox 15"/>
            <p:cNvSpPr txBox="1"/>
            <p:nvPr/>
          </p:nvSpPr>
          <p:spPr>
            <a:xfrm>
              <a:off x="0" y="1381125"/>
              <a:ext cx="21628573" cy="701887"/>
            </a:xfrm>
            <a:prstGeom prst="rect">
              <a:avLst/>
            </a:prstGeom>
          </p:spPr>
          <p:txBody>
            <a:bodyPr lIns="0" tIns="0" rIns="0" bIns="0" rtlCol="0" anchor="t">
              <a:spAutoFit/>
            </a:bodyPr>
            <a:lstStyle/>
            <a:p>
              <a:pPr marL="0" lvl="0" indent="0" algn="l">
                <a:lnSpc>
                  <a:spcPts val="4059"/>
                </a:lnSpc>
                <a:spcBef>
                  <a:spcPct val="0"/>
                </a:spcBef>
              </a:pPr>
              <a:r>
                <a:rPr lang="en-US" sz="2899" b="1" spc="-20">
                  <a:solidFill>
                    <a:srgbClr val="282204"/>
                  </a:solidFill>
                  <a:latin typeface="ITC Franklin Gothic LT Semi-Bold"/>
                  <a:ea typeface="ITC Franklin Gothic LT Semi-Bold"/>
                  <a:cs typeface="ITC Franklin Gothic LT Semi-Bold"/>
                  <a:sym typeface="ITC Franklin Gothic LT Semi-Bold"/>
                </a:rPr>
                <a:t>Aids with identifying patterns, trends, and correlation between attributes</a:t>
              </a:r>
            </a:p>
          </p:txBody>
        </p:sp>
        <p:sp>
          <p:nvSpPr>
            <p:cNvPr id="16" name="TextBox 16"/>
            <p:cNvSpPr txBox="1"/>
            <p:nvPr/>
          </p:nvSpPr>
          <p:spPr>
            <a:xfrm>
              <a:off x="0" y="-123825"/>
              <a:ext cx="21628573" cy="1528445"/>
            </a:xfrm>
            <a:prstGeom prst="rect">
              <a:avLst/>
            </a:prstGeom>
          </p:spPr>
          <p:txBody>
            <a:bodyPr lIns="0" tIns="0" rIns="0" bIns="0" rtlCol="0" anchor="t">
              <a:spAutoFit/>
            </a:bodyPr>
            <a:lstStyle/>
            <a:p>
              <a:pPr marL="0" lvl="0" indent="0" algn="l">
                <a:lnSpc>
                  <a:spcPts val="9659"/>
                </a:lnSpc>
                <a:spcBef>
                  <a:spcPct val="0"/>
                </a:spcBef>
              </a:pPr>
              <a:r>
                <a:rPr lang="en-US" sz="6899" b="1">
                  <a:solidFill>
                    <a:srgbClr val="097D4C"/>
                  </a:solidFill>
                  <a:latin typeface="Cooper BT Bold"/>
                  <a:ea typeface="Cooper BT Bold"/>
                  <a:cs typeface="Cooper BT Bold"/>
                  <a:sym typeface="Cooper BT Bold"/>
                </a:rPr>
                <a:t>Data Visualization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234534"/>
            </a:solidFill>
          </p:spPr>
          <p:txBody>
            <a:bodyPr/>
            <a:lstStyle/>
            <a:p>
              <a:endParaRPr lang="en-US"/>
            </a:p>
          </p:txBody>
        </p:sp>
        <p:sp>
          <p:nvSpPr>
            <p:cNvPr id="4" name="TextBox 4"/>
            <p:cNvSpPr txBox="1"/>
            <p:nvPr/>
          </p:nvSpPr>
          <p:spPr>
            <a:xfrm>
              <a:off x="0" y="-76200"/>
              <a:ext cx="4816598" cy="347133"/>
            </a:xfrm>
            <a:prstGeom prst="rect">
              <a:avLst/>
            </a:prstGeom>
          </p:spPr>
          <p:txBody>
            <a:bodyPr lIns="50800" tIns="50800" rIns="50800" bIns="50800" rtlCol="0" anchor="ctr"/>
            <a:lstStyle/>
            <a:p>
              <a:pPr algn="ctr">
                <a:lnSpc>
                  <a:spcPts val="3120"/>
                </a:lnSpc>
              </a:pPr>
              <a:endParaRPr/>
            </a:p>
          </p:txBody>
        </p:sp>
      </p:grpSp>
      <p:graphicFrame>
        <p:nvGraphicFramePr>
          <p:cNvPr id="5" name="Table 5"/>
          <p:cNvGraphicFramePr>
            <a:graphicFrameLocks noGrp="1"/>
          </p:cNvGraphicFramePr>
          <p:nvPr/>
        </p:nvGraphicFramePr>
        <p:xfrm>
          <a:off x="1028700" y="3115341"/>
          <a:ext cx="8927145" cy="5298041"/>
        </p:xfrm>
        <a:graphic>
          <a:graphicData uri="http://schemas.openxmlformats.org/drawingml/2006/table">
            <a:tbl>
              <a:tblPr/>
              <a:tblGrid>
                <a:gridCol w="8927145">
                  <a:extLst>
                    <a:ext uri="{9D8B030D-6E8A-4147-A177-3AD203B41FA5}">
                      <a16:colId xmlns:a16="http://schemas.microsoft.com/office/drawing/2014/main" val="20000"/>
                    </a:ext>
                  </a:extLst>
                </a:gridCol>
              </a:tblGrid>
              <a:tr h="3571983">
                <a:tc>
                  <a:txBody>
                    <a:bodyPr/>
                    <a:lstStyle/>
                    <a:p>
                      <a:pPr marL="755649" lvl="1" indent="-377824" algn="l">
                        <a:lnSpc>
                          <a:spcPts val="4899"/>
                        </a:lnSpc>
                        <a:buFont typeface="Arial"/>
                        <a:buChar char="•"/>
                        <a:defRPr/>
                      </a:pPr>
                      <a:r>
                        <a:rPr lang="en-US" sz="3499" b="1">
                          <a:solidFill>
                            <a:srgbClr val="097D4C"/>
                          </a:solidFill>
                          <a:latin typeface="Cooper BT Bold"/>
                          <a:ea typeface="Cooper BT Bold"/>
                          <a:cs typeface="Cooper BT Bold"/>
                          <a:sym typeface="Cooper BT Bold"/>
                        </a:rPr>
                        <a:t>Transferred the suitable diagrams with various filters for the user to choose from</a:t>
                      </a:r>
                      <a:endParaRPr lang="en-US" sz="1100"/>
                    </a:p>
                    <a:p>
                      <a:pPr marL="755649" lvl="1" indent="-377824" algn="l">
                        <a:lnSpc>
                          <a:spcPts val="4899"/>
                        </a:lnSpc>
                        <a:buFont typeface="Arial"/>
                        <a:buChar char="•"/>
                      </a:pPr>
                      <a:r>
                        <a:rPr lang="en-US" sz="3499" b="1">
                          <a:solidFill>
                            <a:srgbClr val="097D4C"/>
                          </a:solidFill>
                          <a:latin typeface="Cooper BT Bold"/>
                          <a:ea typeface="Cooper BT Bold"/>
                          <a:cs typeface="Cooper BT Bold"/>
                          <a:sym typeface="Cooper BT Bold"/>
                        </a:rPr>
                        <a:t>organized accordingly using pages and tabs to ease interpretation</a:t>
                      </a:r>
                    </a:p>
                  </a:txBody>
                  <a:tcPr marL="190500" marR="190500" marT="190500" marB="190500" anchor="ctr">
                    <a:lnL w="0" cap="flat" cmpd="sng" algn="ctr">
                      <a:solidFill>
                        <a:srgbClr val="25564C"/>
                      </a:solidFill>
                      <a:prstDash val="solid"/>
                      <a:round/>
                      <a:headEnd type="none" w="med" len="med"/>
                      <a:tailEnd type="none" w="med" len="med"/>
                    </a:lnL>
                    <a:lnR w="0" cap="flat" cmpd="sng" algn="ctr">
                      <a:solidFill>
                        <a:srgbClr val="25564C"/>
                      </a:solidFill>
                      <a:prstDash val="solid"/>
                      <a:round/>
                      <a:headEnd type="none" w="med" len="med"/>
                      <a:tailEnd type="none" w="med" len="med"/>
                    </a:lnR>
                    <a:lnT w="0" cap="flat" cmpd="sng" algn="ctr">
                      <a:solidFill>
                        <a:srgbClr val="25564C"/>
                      </a:solidFill>
                      <a:prstDash val="solid"/>
                      <a:round/>
                      <a:headEnd type="none" w="med" len="med"/>
                      <a:tailEnd type="none" w="med" len="med"/>
                    </a:lnT>
                    <a:lnB w="28575" cap="flat" cmpd="sng" algn="ctr">
                      <a:solidFill>
                        <a:srgbClr val="25564C"/>
                      </a:solidFill>
                      <a:prstDash val="solid"/>
                      <a:round/>
                      <a:headEnd type="none" w="med" len="med"/>
                      <a:tailEnd type="none" w="med" len="med"/>
                    </a:lnB>
                  </a:tcPr>
                </a:tc>
                <a:extLst>
                  <a:ext uri="{0D108BD9-81ED-4DB2-BD59-A6C34878D82A}">
                    <a16:rowId xmlns:a16="http://schemas.microsoft.com/office/drawing/2014/main" val="10000"/>
                  </a:ext>
                </a:extLst>
              </a:tr>
              <a:tr h="1726058">
                <a:tc>
                  <a:txBody>
                    <a:bodyPr/>
                    <a:lstStyle/>
                    <a:p>
                      <a:pPr algn="l">
                        <a:lnSpc>
                          <a:spcPts val="4620"/>
                        </a:lnSpc>
                        <a:defRPr/>
                      </a:pPr>
                      <a:r>
                        <a:rPr lang="en-US" sz="3300">
                          <a:solidFill>
                            <a:srgbClr val="097D4C"/>
                          </a:solidFill>
                          <a:latin typeface="ITC Franklin Gothic LT"/>
                          <a:ea typeface="ITC Franklin Gothic LT"/>
                          <a:cs typeface="ITC Franklin Gothic LT"/>
                          <a:sym typeface="ITC Franklin Gothic LT"/>
                        </a:rPr>
                        <a:t>website link:</a:t>
                      </a:r>
                      <a:r>
                        <a:rPr lang="en-US" sz="3300" u="sng">
                          <a:solidFill>
                            <a:srgbClr val="097D4C"/>
                          </a:solidFill>
                          <a:latin typeface="ITC Franklin Gothic LT"/>
                          <a:ea typeface="ITC Franklin Gothic LT"/>
                          <a:cs typeface="ITC Franklin Gothic LT"/>
                          <a:sym typeface="ITC Franklin Gothic LT"/>
                          <a:hlinkClick r:id="rId2" tooltip="https://midproject-z.streamlit.app"/>
                        </a:rPr>
                        <a:t>midproject-z.streamlit.app</a:t>
                      </a:r>
                      <a:endParaRPr lang="en-US" sz="1100"/>
                    </a:p>
                  </a:txBody>
                  <a:tcPr marL="190500" marR="190500" marT="190500" marB="190500" anchor="ctr">
                    <a:lnL w="0" cap="flat" cmpd="sng" algn="ctr">
                      <a:solidFill>
                        <a:srgbClr val="25564C"/>
                      </a:solidFill>
                      <a:prstDash val="solid"/>
                      <a:round/>
                      <a:headEnd type="none" w="med" len="med"/>
                      <a:tailEnd type="none" w="med" len="med"/>
                    </a:lnL>
                    <a:lnR w="0" cap="flat" cmpd="sng" algn="ctr">
                      <a:solidFill>
                        <a:srgbClr val="25564C"/>
                      </a:solidFill>
                      <a:prstDash val="solid"/>
                      <a:round/>
                      <a:headEnd type="none" w="med" len="med"/>
                      <a:tailEnd type="none" w="med" len="med"/>
                    </a:lnR>
                    <a:lnT w="28575" cap="flat" cmpd="sng" algn="ctr">
                      <a:solidFill>
                        <a:srgbClr val="25564C"/>
                      </a:solidFill>
                      <a:prstDash val="solid"/>
                      <a:round/>
                      <a:headEnd type="none" w="med" len="med"/>
                      <a:tailEnd type="none" w="med" len="med"/>
                    </a:lnT>
                    <a:lnB w="28575" cap="flat" cmpd="sng" algn="ctr">
                      <a:solidFill>
                        <a:srgbClr val="25564C"/>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1028700" y="1174780"/>
            <a:ext cx="5808000" cy="1524457"/>
            <a:chOff x="0" y="0"/>
            <a:chExt cx="7743999" cy="2032609"/>
          </a:xfrm>
        </p:grpSpPr>
        <p:sp>
          <p:nvSpPr>
            <p:cNvPr id="7" name="TextBox 7"/>
            <p:cNvSpPr txBox="1"/>
            <p:nvPr/>
          </p:nvSpPr>
          <p:spPr>
            <a:xfrm>
              <a:off x="0" y="1321409"/>
              <a:ext cx="7743999" cy="711200"/>
            </a:xfrm>
            <a:prstGeom prst="rect">
              <a:avLst/>
            </a:prstGeom>
          </p:spPr>
          <p:txBody>
            <a:bodyPr lIns="0" tIns="0" rIns="0" bIns="0" rtlCol="0" anchor="t">
              <a:spAutoFit/>
            </a:bodyPr>
            <a:lstStyle/>
            <a:p>
              <a:pPr algn="l">
                <a:lnSpc>
                  <a:spcPts val="4199"/>
                </a:lnSpc>
              </a:pPr>
              <a:endParaRPr/>
            </a:p>
          </p:txBody>
        </p:sp>
        <p:sp>
          <p:nvSpPr>
            <p:cNvPr id="8" name="TextBox 8"/>
            <p:cNvSpPr txBox="1"/>
            <p:nvPr/>
          </p:nvSpPr>
          <p:spPr>
            <a:xfrm>
              <a:off x="0" y="-123825"/>
              <a:ext cx="7743999" cy="1453092"/>
            </a:xfrm>
            <a:prstGeom prst="rect">
              <a:avLst/>
            </a:prstGeom>
          </p:spPr>
          <p:txBody>
            <a:bodyPr lIns="0" tIns="0" rIns="0" bIns="0" rtlCol="0" anchor="t">
              <a:spAutoFit/>
            </a:bodyPr>
            <a:lstStyle/>
            <a:p>
              <a:pPr marL="0" lvl="0" indent="0" algn="l">
                <a:lnSpc>
                  <a:spcPts val="9100"/>
                </a:lnSpc>
                <a:spcBef>
                  <a:spcPct val="0"/>
                </a:spcBef>
              </a:pPr>
              <a:r>
                <a:rPr lang="en-US" sz="6500" b="1">
                  <a:solidFill>
                    <a:srgbClr val="097D4C"/>
                  </a:solidFill>
                  <a:latin typeface="Cooper BT Bold"/>
                  <a:ea typeface="Cooper BT Bold"/>
                  <a:cs typeface="Cooper BT Bold"/>
                  <a:sym typeface="Cooper BT Bold"/>
                </a:rPr>
                <a:t>Deployment</a:t>
              </a:r>
            </a:p>
          </p:txBody>
        </p:sp>
      </p:grpSp>
      <p:sp>
        <p:nvSpPr>
          <p:cNvPr id="9" name="Freeform 9"/>
          <p:cNvSpPr/>
          <p:nvPr/>
        </p:nvSpPr>
        <p:spPr>
          <a:xfrm>
            <a:off x="12314387" y="743585"/>
            <a:ext cx="606142" cy="667007"/>
          </a:xfrm>
          <a:custGeom>
            <a:avLst/>
            <a:gdLst/>
            <a:ahLst/>
            <a:cxnLst/>
            <a:rect l="l" t="t" r="r" b="b"/>
            <a:pathLst>
              <a:path w="606142" h="667007">
                <a:moveTo>
                  <a:pt x="0" y="0"/>
                </a:moveTo>
                <a:lnTo>
                  <a:pt x="606142" y="0"/>
                </a:lnTo>
                <a:lnTo>
                  <a:pt x="606142" y="667007"/>
                </a:lnTo>
                <a:lnTo>
                  <a:pt x="0" y="6670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504348">
            <a:off x="17649340" y="4744339"/>
            <a:ext cx="824075" cy="798322"/>
          </a:xfrm>
          <a:custGeom>
            <a:avLst/>
            <a:gdLst/>
            <a:ahLst/>
            <a:cxnLst/>
            <a:rect l="l" t="t" r="r" b="b"/>
            <a:pathLst>
              <a:path w="824075" h="798322">
                <a:moveTo>
                  <a:pt x="0" y="0"/>
                </a:moveTo>
                <a:lnTo>
                  <a:pt x="824075" y="0"/>
                </a:lnTo>
                <a:lnTo>
                  <a:pt x="824075" y="798322"/>
                </a:lnTo>
                <a:lnTo>
                  <a:pt x="0" y="7983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rot="3407582">
            <a:off x="11069419" y="6987504"/>
            <a:ext cx="824075" cy="798322"/>
          </a:xfrm>
          <a:custGeom>
            <a:avLst/>
            <a:gdLst/>
            <a:ahLst/>
            <a:cxnLst/>
            <a:rect l="l" t="t" r="r" b="b"/>
            <a:pathLst>
              <a:path w="824075" h="798322">
                <a:moveTo>
                  <a:pt x="0" y="0"/>
                </a:moveTo>
                <a:lnTo>
                  <a:pt x="824075" y="0"/>
                </a:lnTo>
                <a:lnTo>
                  <a:pt x="824075" y="798322"/>
                </a:lnTo>
                <a:lnTo>
                  <a:pt x="0" y="7983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782048">
            <a:off x="17513865" y="2271256"/>
            <a:ext cx="352974" cy="388418"/>
          </a:xfrm>
          <a:custGeom>
            <a:avLst/>
            <a:gdLst/>
            <a:ahLst/>
            <a:cxnLst/>
            <a:rect l="l" t="t" r="r" b="b"/>
            <a:pathLst>
              <a:path w="352974" h="388418">
                <a:moveTo>
                  <a:pt x="0" y="0"/>
                </a:moveTo>
                <a:lnTo>
                  <a:pt x="352975" y="0"/>
                </a:lnTo>
                <a:lnTo>
                  <a:pt x="352975" y="388418"/>
                </a:lnTo>
                <a:lnTo>
                  <a:pt x="0" y="3884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4271851" flipH="1">
            <a:off x="10245154" y="2483166"/>
            <a:ext cx="423675" cy="422616"/>
          </a:xfrm>
          <a:custGeom>
            <a:avLst/>
            <a:gdLst/>
            <a:ahLst/>
            <a:cxnLst/>
            <a:rect l="l" t="t" r="r" b="b"/>
            <a:pathLst>
              <a:path w="423675" h="422616">
                <a:moveTo>
                  <a:pt x="423675" y="0"/>
                </a:moveTo>
                <a:lnTo>
                  <a:pt x="0" y="0"/>
                </a:lnTo>
                <a:lnTo>
                  <a:pt x="0" y="422616"/>
                </a:lnTo>
                <a:lnTo>
                  <a:pt x="423675" y="422616"/>
                </a:lnTo>
                <a:lnTo>
                  <a:pt x="4236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rot="-9773304" flipH="1">
            <a:off x="17383578" y="8266591"/>
            <a:ext cx="423675" cy="422616"/>
          </a:xfrm>
          <a:custGeom>
            <a:avLst/>
            <a:gdLst/>
            <a:ahLst/>
            <a:cxnLst/>
            <a:rect l="l" t="t" r="r" b="b"/>
            <a:pathLst>
              <a:path w="423675" h="422616">
                <a:moveTo>
                  <a:pt x="423675" y="0"/>
                </a:moveTo>
                <a:lnTo>
                  <a:pt x="0" y="0"/>
                </a:lnTo>
                <a:lnTo>
                  <a:pt x="0" y="422616"/>
                </a:lnTo>
                <a:lnTo>
                  <a:pt x="423675" y="422616"/>
                </a:lnTo>
                <a:lnTo>
                  <a:pt x="4236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11783937" y="379520"/>
            <a:ext cx="6277441" cy="6827047"/>
            <a:chOff x="0" y="0"/>
            <a:chExt cx="8369921" cy="9102729"/>
          </a:xfrm>
        </p:grpSpPr>
        <p:sp>
          <p:nvSpPr>
            <p:cNvPr id="16" name="Freeform 16"/>
            <p:cNvSpPr/>
            <p:nvPr/>
          </p:nvSpPr>
          <p:spPr>
            <a:xfrm rot="931777">
              <a:off x="900467" y="740243"/>
              <a:ext cx="6568987" cy="7622242"/>
            </a:xfrm>
            <a:custGeom>
              <a:avLst/>
              <a:gdLst/>
              <a:ahLst/>
              <a:cxnLst/>
              <a:rect l="l" t="t" r="r" b="b"/>
              <a:pathLst>
                <a:path w="6568987" h="7622242">
                  <a:moveTo>
                    <a:pt x="0" y="0"/>
                  </a:moveTo>
                  <a:lnTo>
                    <a:pt x="6568987" y="0"/>
                  </a:lnTo>
                  <a:lnTo>
                    <a:pt x="6568987" y="7622243"/>
                  </a:lnTo>
                  <a:lnTo>
                    <a:pt x="0" y="76222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993606" y="1397925"/>
              <a:ext cx="6306878" cy="6306878"/>
            </a:xfrm>
            <a:custGeom>
              <a:avLst/>
              <a:gdLst/>
              <a:ahLst/>
              <a:cxnLst/>
              <a:rect l="l" t="t" r="r" b="b"/>
              <a:pathLst>
                <a:path w="6306878" h="6306878">
                  <a:moveTo>
                    <a:pt x="0" y="0"/>
                  </a:moveTo>
                  <a:lnTo>
                    <a:pt x="6306878" y="0"/>
                  </a:lnTo>
                  <a:lnTo>
                    <a:pt x="6306878" y="6306878"/>
                  </a:lnTo>
                  <a:lnTo>
                    <a:pt x="0" y="63068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34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1EAD1"/>
            </a:solidFill>
          </p:spPr>
          <p:txBody>
            <a:bodyPr/>
            <a:lstStyle/>
            <a:p>
              <a:endParaRPr lang="en-US"/>
            </a:p>
          </p:txBody>
        </p:sp>
        <p:sp>
          <p:nvSpPr>
            <p:cNvPr id="4" name="TextBox 4"/>
            <p:cNvSpPr txBox="1"/>
            <p:nvPr/>
          </p:nvSpPr>
          <p:spPr>
            <a:xfrm>
              <a:off x="0" y="-95250"/>
              <a:ext cx="2408296" cy="2804583"/>
            </a:xfrm>
            <a:prstGeom prst="rect">
              <a:avLst/>
            </a:prstGeom>
          </p:spPr>
          <p:txBody>
            <a:bodyPr lIns="50800" tIns="50800" rIns="50800" bIns="50800" rtlCol="0" anchor="ctr"/>
            <a:lstStyle/>
            <a:p>
              <a:pPr algn="ctr">
                <a:lnSpc>
                  <a:spcPts val="3051"/>
                </a:lnSpc>
              </a:pPr>
              <a:endParaRPr/>
            </a:p>
          </p:txBody>
        </p:sp>
      </p:grpSp>
      <p:graphicFrame>
        <p:nvGraphicFramePr>
          <p:cNvPr id="5" name="Table 5"/>
          <p:cNvGraphicFramePr>
            <a:graphicFrameLocks noGrp="1"/>
          </p:cNvGraphicFramePr>
          <p:nvPr/>
        </p:nvGraphicFramePr>
        <p:xfrm>
          <a:off x="10236686" y="2541708"/>
          <a:ext cx="7022614" cy="6920835"/>
        </p:xfrm>
        <a:graphic>
          <a:graphicData uri="http://schemas.openxmlformats.org/drawingml/2006/table">
            <a:tbl>
              <a:tblPr/>
              <a:tblGrid>
                <a:gridCol w="7022614">
                  <a:extLst>
                    <a:ext uri="{9D8B030D-6E8A-4147-A177-3AD203B41FA5}">
                      <a16:colId xmlns:a16="http://schemas.microsoft.com/office/drawing/2014/main" val="20000"/>
                    </a:ext>
                  </a:extLst>
                </a:gridCol>
              </a:tblGrid>
              <a:tr h="1133725">
                <a:tc>
                  <a:txBody>
                    <a:bodyPr/>
                    <a:lstStyle/>
                    <a:p>
                      <a:pPr algn="ctr">
                        <a:lnSpc>
                          <a:spcPts val="5879"/>
                        </a:lnSpc>
                        <a:defRPr/>
                      </a:pPr>
                      <a:r>
                        <a:rPr lang="en-US" sz="4199">
                          <a:solidFill>
                            <a:srgbClr val="F1EAD1"/>
                          </a:solidFill>
                          <a:latin typeface="Gladiola"/>
                          <a:ea typeface="Gladiola"/>
                          <a:cs typeface="Gladiola"/>
                          <a:sym typeface="Gladiola"/>
                        </a:rPr>
                        <a:t>Content</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0"/>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Context &amp; Purpose</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1"/>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Data collection</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2"/>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Data overview</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3"/>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Data cleaning</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4"/>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EDA</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5"/>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Visualization</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6"/>
                  </a:ext>
                </a:extLst>
              </a:tr>
              <a:tr h="826730">
                <a:tc>
                  <a:txBody>
                    <a:bodyPr/>
                    <a:lstStyle/>
                    <a:p>
                      <a:pPr algn="ctr">
                        <a:lnSpc>
                          <a:spcPts val="4059"/>
                        </a:lnSpc>
                        <a:defRPr/>
                      </a:pPr>
                      <a:r>
                        <a:rPr lang="en-US" sz="2899" b="1">
                          <a:solidFill>
                            <a:srgbClr val="F1EAD1"/>
                          </a:solidFill>
                          <a:latin typeface="ITC Franklin Gothic LT Semi-Bold"/>
                          <a:ea typeface="ITC Franklin Gothic LT Semi-Bold"/>
                          <a:cs typeface="ITC Franklin Gothic LT Semi-Bold"/>
                          <a:sym typeface="ITC Franklin Gothic LT Semi-Bold"/>
                        </a:rPr>
                        <a:t> Deployment</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6" name="Group 6"/>
          <p:cNvGrpSpPr/>
          <p:nvPr/>
        </p:nvGrpSpPr>
        <p:grpSpPr>
          <a:xfrm>
            <a:off x="559385" y="8694140"/>
            <a:ext cx="8025231" cy="802523"/>
            <a:chOff x="0" y="0"/>
            <a:chExt cx="10700308" cy="1070031"/>
          </a:xfrm>
        </p:grpSpPr>
        <p:grpSp>
          <p:nvGrpSpPr>
            <p:cNvPr id="7" name="Group 7"/>
            <p:cNvGrpSpPr/>
            <p:nvPr/>
          </p:nvGrpSpPr>
          <p:grpSpPr>
            <a:xfrm>
              <a:off x="0" y="0"/>
              <a:ext cx="535015" cy="535015"/>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9" name="TextBox 9"/>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0" name="Group 10"/>
            <p:cNvGrpSpPr/>
            <p:nvPr/>
          </p:nvGrpSpPr>
          <p:grpSpPr>
            <a:xfrm>
              <a:off x="535015" y="535015"/>
              <a:ext cx="535015" cy="535015"/>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12" name="TextBox 12"/>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3" name="Group 13"/>
            <p:cNvGrpSpPr/>
            <p:nvPr/>
          </p:nvGrpSpPr>
          <p:grpSpPr>
            <a:xfrm>
              <a:off x="1070031" y="0"/>
              <a:ext cx="535015" cy="535015"/>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15" name="TextBox 15"/>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6" name="Group 16"/>
            <p:cNvGrpSpPr/>
            <p:nvPr/>
          </p:nvGrpSpPr>
          <p:grpSpPr>
            <a:xfrm>
              <a:off x="1605046" y="535015"/>
              <a:ext cx="535015" cy="535015"/>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18" name="TextBox 18"/>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19" name="Group 19"/>
            <p:cNvGrpSpPr/>
            <p:nvPr/>
          </p:nvGrpSpPr>
          <p:grpSpPr>
            <a:xfrm>
              <a:off x="2140062" y="0"/>
              <a:ext cx="535015" cy="535015"/>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21" name="TextBox 21"/>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2" name="Group 22"/>
            <p:cNvGrpSpPr/>
            <p:nvPr/>
          </p:nvGrpSpPr>
          <p:grpSpPr>
            <a:xfrm>
              <a:off x="2675077" y="535015"/>
              <a:ext cx="535015" cy="535015"/>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24" name="TextBox 24"/>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5" name="Group 25"/>
            <p:cNvGrpSpPr/>
            <p:nvPr/>
          </p:nvGrpSpPr>
          <p:grpSpPr>
            <a:xfrm>
              <a:off x="3210092" y="0"/>
              <a:ext cx="535015" cy="53501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27" name="TextBox 27"/>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28" name="Group 28"/>
            <p:cNvGrpSpPr/>
            <p:nvPr/>
          </p:nvGrpSpPr>
          <p:grpSpPr>
            <a:xfrm>
              <a:off x="3745108" y="535015"/>
              <a:ext cx="535015" cy="535015"/>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30" name="TextBox 30"/>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31" name="Group 31"/>
            <p:cNvGrpSpPr/>
            <p:nvPr/>
          </p:nvGrpSpPr>
          <p:grpSpPr>
            <a:xfrm>
              <a:off x="4280123" y="0"/>
              <a:ext cx="535015" cy="535015"/>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33" name="TextBox 33"/>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34" name="Group 34"/>
            <p:cNvGrpSpPr/>
            <p:nvPr/>
          </p:nvGrpSpPr>
          <p:grpSpPr>
            <a:xfrm>
              <a:off x="4815139" y="535015"/>
              <a:ext cx="535015" cy="535015"/>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36" name="TextBox 36"/>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37" name="Group 37"/>
            <p:cNvGrpSpPr/>
            <p:nvPr/>
          </p:nvGrpSpPr>
          <p:grpSpPr>
            <a:xfrm>
              <a:off x="5350154" y="0"/>
              <a:ext cx="535015" cy="535015"/>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39" name="TextBox 39"/>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0" name="Group 40"/>
            <p:cNvGrpSpPr/>
            <p:nvPr/>
          </p:nvGrpSpPr>
          <p:grpSpPr>
            <a:xfrm>
              <a:off x="5885169" y="535015"/>
              <a:ext cx="535015" cy="535015"/>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42" name="TextBox 42"/>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3" name="Group 43"/>
            <p:cNvGrpSpPr/>
            <p:nvPr/>
          </p:nvGrpSpPr>
          <p:grpSpPr>
            <a:xfrm>
              <a:off x="6420185" y="0"/>
              <a:ext cx="535015" cy="535015"/>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45" name="TextBox 45"/>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6" name="Group 46"/>
            <p:cNvGrpSpPr/>
            <p:nvPr/>
          </p:nvGrpSpPr>
          <p:grpSpPr>
            <a:xfrm>
              <a:off x="6955200" y="535015"/>
              <a:ext cx="535015" cy="535015"/>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48" name="TextBox 48"/>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49" name="Group 49"/>
            <p:cNvGrpSpPr/>
            <p:nvPr/>
          </p:nvGrpSpPr>
          <p:grpSpPr>
            <a:xfrm>
              <a:off x="7490215" y="0"/>
              <a:ext cx="535015" cy="535015"/>
              <a:chOff x="0" y="0"/>
              <a:chExt cx="812800" cy="812800"/>
            </a:xfrm>
          </p:grpSpPr>
          <p:sp>
            <p:nvSpPr>
              <p:cNvPr id="50" name="Freeform 5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51" name="TextBox 51"/>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2" name="Group 52"/>
            <p:cNvGrpSpPr/>
            <p:nvPr/>
          </p:nvGrpSpPr>
          <p:grpSpPr>
            <a:xfrm>
              <a:off x="8025231" y="535015"/>
              <a:ext cx="535015" cy="535015"/>
              <a:chOff x="0" y="0"/>
              <a:chExt cx="812800" cy="812800"/>
            </a:xfrm>
          </p:grpSpPr>
          <p:sp>
            <p:nvSpPr>
              <p:cNvPr id="53" name="Freeform 5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54" name="TextBox 54"/>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5" name="Group 55"/>
            <p:cNvGrpSpPr/>
            <p:nvPr/>
          </p:nvGrpSpPr>
          <p:grpSpPr>
            <a:xfrm>
              <a:off x="8560246" y="0"/>
              <a:ext cx="535015" cy="535015"/>
              <a:chOff x="0" y="0"/>
              <a:chExt cx="812800" cy="812800"/>
            </a:xfrm>
          </p:grpSpPr>
          <p:sp>
            <p:nvSpPr>
              <p:cNvPr id="56" name="Freeform 5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57" name="TextBox 57"/>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58" name="Group 58"/>
            <p:cNvGrpSpPr/>
            <p:nvPr/>
          </p:nvGrpSpPr>
          <p:grpSpPr>
            <a:xfrm>
              <a:off x="9095262" y="535015"/>
              <a:ext cx="535015" cy="535015"/>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60" name="TextBox 60"/>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61" name="Group 61"/>
            <p:cNvGrpSpPr/>
            <p:nvPr/>
          </p:nvGrpSpPr>
          <p:grpSpPr>
            <a:xfrm>
              <a:off x="9630277" y="0"/>
              <a:ext cx="535015" cy="535015"/>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63" name="TextBox 63"/>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nvGrpSpPr>
            <p:cNvPr id="64" name="Group 64"/>
            <p:cNvGrpSpPr/>
            <p:nvPr/>
          </p:nvGrpSpPr>
          <p:grpSpPr>
            <a:xfrm>
              <a:off x="10165292" y="535015"/>
              <a:ext cx="535015" cy="535015"/>
              <a:chOff x="0" y="0"/>
              <a:chExt cx="812800" cy="812800"/>
            </a:xfrm>
          </p:grpSpPr>
          <p:sp>
            <p:nvSpPr>
              <p:cNvPr id="65" name="Freeform 6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63B0A"/>
              </a:solidFill>
            </p:spPr>
            <p:txBody>
              <a:bodyPr/>
              <a:lstStyle/>
              <a:p>
                <a:endParaRPr lang="en-US"/>
              </a:p>
            </p:txBody>
          </p:sp>
          <p:sp>
            <p:nvSpPr>
              <p:cNvPr id="66" name="TextBox 66"/>
              <p:cNvSpPr txBox="1"/>
              <p:nvPr/>
            </p:nvSpPr>
            <p:spPr>
              <a:xfrm>
                <a:off x="0" y="-47625"/>
                <a:ext cx="812800" cy="860425"/>
              </a:xfrm>
              <a:prstGeom prst="rect">
                <a:avLst/>
              </a:prstGeom>
            </p:spPr>
            <p:txBody>
              <a:bodyPr lIns="58489" tIns="58489" rIns="58489" bIns="58489" rtlCol="0" anchor="ctr"/>
              <a:lstStyle/>
              <a:p>
                <a:pPr algn="ctr">
                  <a:lnSpc>
                    <a:spcPts val="2940"/>
                  </a:lnSpc>
                </a:pPr>
                <a:endParaRPr/>
              </a:p>
            </p:txBody>
          </p:sp>
        </p:grpSp>
      </p:grpSp>
      <p:sp>
        <p:nvSpPr>
          <p:cNvPr id="67" name="Freeform 67"/>
          <p:cNvSpPr/>
          <p:nvPr/>
        </p:nvSpPr>
        <p:spPr>
          <a:xfrm>
            <a:off x="1220267" y="759810"/>
            <a:ext cx="6703466" cy="7570650"/>
          </a:xfrm>
          <a:custGeom>
            <a:avLst/>
            <a:gdLst/>
            <a:ahLst/>
            <a:cxnLst/>
            <a:rect l="l" t="t" r="r" b="b"/>
            <a:pathLst>
              <a:path w="6703466" h="7570650">
                <a:moveTo>
                  <a:pt x="0" y="0"/>
                </a:moveTo>
                <a:lnTo>
                  <a:pt x="6703466" y="0"/>
                </a:lnTo>
                <a:lnTo>
                  <a:pt x="6703466" y="7570650"/>
                </a:lnTo>
                <a:lnTo>
                  <a:pt x="0" y="7570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8" name="Freeform 68"/>
          <p:cNvSpPr/>
          <p:nvPr/>
        </p:nvSpPr>
        <p:spPr>
          <a:xfrm>
            <a:off x="3068643" y="2768258"/>
            <a:ext cx="3079811" cy="5127834"/>
          </a:xfrm>
          <a:custGeom>
            <a:avLst/>
            <a:gdLst/>
            <a:ahLst/>
            <a:cxnLst/>
            <a:rect l="l" t="t" r="r" b="b"/>
            <a:pathLst>
              <a:path w="3079811" h="5127834">
                <a:moveTo>
                  <a:pt x="0" y="0"/>
                </a:moveTo>
                <a:lnTo>
                  <a:pt x="3079812" y="0"/>
                </a:lnTo>
                <a:lnTo>
                  <a:pt x="3079812" y="5127834"/>
                </a:lnTo>
                <a:lnTo>
                  <a:pt x="0" y="5127834"/>
                </a:lnTo>
                <a:lnTo>
                  <a:pt x="0" y="0"/>
                </a:lnTo>
                <a:close/>
              </a:path>
            </a:pathLst>
          </a:custGeom>
          <a:blipFill>
            <a:blip r:embed="rId4"/>
            <a:stretch>
              <a:fillRect/>
            </a:stretch>
          </a:blipFill>
        </p:spPr>
        <p:txBody>
          <a:bodyPr/>
          <a:lstStyle/>
          <a:p>
            <a:endParaRPr lang="en-US"/>
          </a:p>
        </p:txBody>
      </p:sp>
      <p:sp>
        <p:nvSpPr>
          <p:cNvPr id="69" name="TextBox 69"/>
          <p:cNvSpPr txBox="1"/>
          <p:nvPr/>
        </p:nvSpPr>
        <p:spPr>
          <a:xfrm>
            <a:off x="10236686" y="1037987"/>
            <a:ext cx="7022614" cy="1052512"/>
          </a:xfrm>
          <a:prstGeom prst="rect">
            <a:avLst/>
          </a:prstGeom>
        </p:spPr>
        <p:txBody>
          <a:bodyPr lIns="0" tIns="0" rIns="0" bIns="0" rtlCol="0" anchor="t">
            <a:spAutoFit/>
          </a:bodyPr>
          <a:lstStyle/>
          <a:p>
            <a:pPr marL="0" lvl="0" indent="0" algn="ctr">
              <a:lnSpc>
                <a:spcPts val="7649"/>
              </a:lnSpc>
              <a:spcBef>
                <a:spcPct val="0"/>
              </a:spcBef>
            </a:pPr>
            <a:r>
              <a:rPr lang="en-US" sz="8499" b="1">
                <a:solidFill>
                  <a:srgbClr val="F1EAD1"/>
                </a:solidFill>
                <a:latin typeface="Cooper BT Bold"/>
                <a:ea typeface="Cooper BT Bold"/>
                <a:cs typeface="Cooper BT Bold"/>
                <a:sym typeface="Cooper BT Bold"/>
              </a:rPr>
              <a:t>Navigation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1139334" y="-29824"/>
            <a:ext cx="478823" cy="10316824"/>
            <a:chOff x="0" y="0"/>
            <a:chExt cx="638431" cy="13755765"/>
          </a:xfrm>
        </p:grpSpPr>
        <p:grpSp>
          <p:nvGrpSpPr>
            <p:cNvPr id="3" name="Group 3"/>
            <p:cNvGrpSpPr/>
            <p:nvPr/>
          </p:nvGrpSpPr>
          <p:grpSpPr>
            <a:xfrm rot="-5400000">
              <a:off x="0" y="13436549"/>
              <a:ext cx="319215" cy="319215"/>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 name="TextBox 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 name="Group 6"/>
            <p:cNvGrpSpPr/>
            <p:nvPr/>
          </p:nvGrpSpPr>
          <p:grpSpPr>
            <a:xfrm rot="-5400000">
              <a:off x="319215" y="13117334"/>
              <a:ext cx="319215" cy="319215"/>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 name="TextBox 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 name="Group 9"/>
            <p:cNvGrpSpPr/>
            <p:nvPr/>
          </p:nvGrpSpPr>
          <p:grpSpPr>
            <a:xfrm rot="-5400000">
              <a:off x="0" y="12798119"/>
              <a:ext cx="319215" cy="31921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 name="TextBox 1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 name="Group 12"/>
            <p:cNvGrpSpPr/>
            <p:nvPr/>
          </p:nvGrpSpPr>
          <p:grpSpPr>
            <a:xfrm rot="-5400000">
              <a:off x="319215" y="12478903"/>
              <a:ext cx="319215" cy="31921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 name="TextBox 1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 name="Group 15"/>
            <p:cNvGrpSpPr/>
            <p:nvPr/>
          </p:nvGrpSpPr>
          <p:grpSpPr>
            <a:xfrm rot="-5400000">
              <a:off x="0" y="12159688"/>
              <a:ext cx="319215" cy="31921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 name="TextBox 1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 name="Group 18"/>
            <p:cNvGrpSpPr/>
            <p:nvPr/>
          </p:nvGrpSpPr>
          <p:grpSpPr>
            <a:xfrm rot="-5400000">
              <a:off x="319215" y="11840472"/>
              <a:ext cx="319215" cy="31921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 name="TextBox 2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 name="Group 21"/>
            <p:cNvGrpSpPr/>
            <p:nvPr/>
          </p:nvGrpSpPr>
          <p:grpSpPr>
            <a:xfrm rot="-5400000">
              <a:off x="0" y="11521257"/>
              <a:ext cx="319215" cy="319215"/>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 name="TextBox 2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 name="Group 24"/>
            <p:cNvGrpSpPr/>
            <p:nvPr/>
          </p:nvGrpSpPr>
          <p:grpSpPr>
            <a:xfrm rot="-5400000">
              <a:off x="319215" y="11202041"/>
              <a:ext cx="319215" cy="319215"/>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6" name="TextBox 2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7" name="Group 27"/>
            <p:cNvGrpSpPr/>
            <p:nvPr/>
          </p:nvGrpSpPr>
          <p:grpSpPr>
            <a:xfrm rot="-5400000">
              <a:off x="0" y="10882826"/>
              <a:ext cx="319215" cy="319215"/>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9" name="TextBox 2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0" name="Group 30"/>
            <p:cNvGrpSpPr/>
            <p:nvPr/>
          </p:nvGrpSpPr>
          <p:grpSpPr>
            <a:xfrm rot="-5400000">
              <a:off x="319215" y="10563611"/>
              <a:ext cx="319215" cy="319215"/>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2" name="TextBox 3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3" name="Group 33"/>
            <p:cNvGrpSpPr/>
            <p:nvPr/>
          </p:nvGrpSpPr>
          <p:grpSpPr>
            <a:xfrm rot="-5400000">
              <a:off x="0" y="10244395"/>
              <a:ext cx="319215" cy="319215"/>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5" name="TextBox 3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6" name="Group 36"/>
            <p:cNvGrpSpPr/>
            <p:nvPr/>
          </p:nvGrpSpPr>
          <p:grpSpPr>
            <a:xfrm rot="-5400000">
              <a:off x="319215" y="9925180"/>
              <a:ext cx="319215" cy="319215"/>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8" name="TextBox 3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39" name="Group 39"/>
            <p:cNvGrpSpPr/>
            <p:nvPr/>
          </p:nvGrpSpPr>
          <p:grpSpPr>
            <a:xfrm rot="-5400000">
              <a:off x="0" y="9605964"/>
              <a:ext cx="319215" cy="319215"/>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1" name="TextBox 4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42" name="Group 42"/>
            <p:cNvGrpSpPr/>
            <p:nvPr/>
          </p:nvGrpSpPr>
          <p:grpSpPr>
            <a:xfrm rot="-5400000">
              <a:off x="319215" y="9286749"/>
              <a:ext cx="319215" cy="319215"/>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4" name="TextBox 4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45" name="Group 45"/>
            <p:cNvGrpSpPr/>
            <p:nvPr/>
          </p:nvGrpSpPr>
          <p:grpSpPr>
            <a:xfrm rot="-5400000">
              <a:off x="0" y="8967534"/>
              <a:ext cx="319215" cy="31921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7" name="TextBox 4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48" name="Group 48"/>
            <p:cNvGrpSpPr/>
            <p:nvPr/>
          </p:nvGrpSpPr>
          <p:grpSpPr>
            <a:xfrm rot="-5400000">
              <a:off x="319215" y="8648318"/>
              <a:ext cx="319215" cy="31921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0" name="TextBox 5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51" name="Group 51"/>
            <p:cNvGrpSpPr/>
            <p:nvPr/>
          </p:nvGrpSpPr>
          <p:grpSpPr>
            <a:xfrm rot="-5400000">
              <a:off x="0" y="8329103"/>
              <a:ext cx="319215" cy="319215"/>
              <a:chOff x="0" y="0"/>
              <a:chExt cx="812800" cy="812800"/>
            </a:xfrm>
          </p:grpSpPr>
          <p:sp>
            <p:nvSpPr>
              <p:cNvPr id="52" name="Freeform 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3" name="TextBox 5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54" name="Group 54"/>
            <p:cNvGrpSpPr/>
            <p:nvPr/>
          </p:nvGrpSpPr>
          <p:grpSpPr>
            <a:xfrm rot="-5400000">
              <a:off x="319215" y="8009887"/>
              <a:ext cx="319215" cy="31921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6" name="TextBox 5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57" name="Group 57"/>
            <p:cNvGrpSpPr/>
            <p:nvPr/>
          </p:nvGrpSpPr>
          <p:grpSpPr>
            <a:xfrm rot="-5400000">
              <a:off x="0" y="7690672"/>
              <a:ext cx="319215" cy="319215"/>
              <a:chOff x="0" y="0"/>
              <a:chExt cx="812800" cy="812800"/>
            </a:xfrm>
          </p:grpSpPr>
          <p:sp>
            <p:nvSpPr>
              <p:cNvPr id="58" name="Freeform 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9" name="TextBox 5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0" name="Group 60"/>
            <p:cNvGrpSpPr/>
            <p:nvPr/>
          </p:nvGrpSpPr>
          <p:grpSpPr>
            <a:xfrm rot="-5400000">
              <a:off x="319215" y="7371456"/>
              <a:ext cx="319215" cy="319215"/>
              <a:chOff x="0" y="0"/>
              <a:chExt cx="812800" cy="812800"/>
            </a:xfrm>
          </p:grpSpPr>
          <p:sp>
            <p:nvSpPr>
              <p:cNvPr id="61" name="Freeform 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2" name="TextBox 6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3" name="Group 63"/>
            <p:cNvGrpSpPr/>
            <p:nvPr/>
          </p:nvGrpSpPr>
          <p:grpSpPr>
            <a:xfrm rot="-5400000">
              <a:off x="0" y="7052241"/>
              <a:ext cx="319215" cy="319215"/>
              <a:chOff x="0" y="0"/>
              <a:chExt cx="812800" cy="812800"/>
            </a:xfrm>
          </p:grpSpPr>
          <p:sp>
            <p:nvSpPr>
              <p:cNvPr id="64" name="Freeform 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5" name="TextBox 6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6" name="Group 66"/>
            <p:cNvGrpSpPr/>
            <p:nvPr/>
          </p:nvGrpSpPr>
          <p:grpSpPr>
            <a:xfrm rot="-5400000">
              <a:off x="319215" y="6733026"/>
              <a:ext cx="319215" cy="319215"/>
              <a:chOff x="0" y="0"/>
              <a:chExt cx="812800" cy="812800"/>
            </a:xfrm>
          </p:grpSpPr>
          <p:sp>
            <p:nvSpPr>
              <p:cNvPr id="67" name="Freeform 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8" name="TextBox 6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69" name="Group 69"/>
            <p:cNvGrpSpPr/>
            <p:nvPr/>
          </p:nvGrpSpPr>
          <p:grpSpPr>
            <a:xfrm rot="-5400000">
              <a:off x="0" y="6413810"/>
              <a:ext cx="319215" cy="319215"/>
              <a:chOff x="0" y="0"/>
              <a:chExt cx="812800" cy="812800"/>
            </a:xfrm>
          </p:grpSpPr>
          <p:sp>
            <p:nvSpPr>
              <p:cNvPr id="70" name="Freeform 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1" name="TextBox 7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72" name="Group 72"/>
            <p:cNvGrpSpPr/>
            <p:nvPr/>
          </p:nvGrpSpPr>
          <p:grpSpPr>
            <a:xfrm rot="-5400000">
              <a:off x="319215" y="6094595"/>
              <a:ext cx="319215" cy="319215"/>
              <a:chOff x="0" y="0"/>
              <a:chExt cx="812800" cy="812800"/>
            </a:xfrm>
          </p:grpSpPr>
          <p:sp>
            <p:nvSpPr>
              <p:cNvPr id="73" name="Freeform 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4" name="TextBox 7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75" name="Group 75"/>
            <p:cNvGrpSpPr/>
            <p:nvPr/>
          </p:nvGrpSpPr>
          <p:grpSpPr>
            <a:xfrm rot="-5400000">
              <a:off x="0" y="5775379"/>
              <a:ext cx="319215" cy="319215"/>
              <a:chOff x="0" y="0"/>
              <a:chExt cx="812800" cy="812800"/>
            </a:xfrm>
          </p:grpSpPr>
          <p:sp>
            <p:nvSpPr>
              <p:cNvPr id="76" name="Freeform 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7" name="TextBox 7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78" name="Group 78"/>
            <p:cNvGrpSpPr/>
            <p:nvPr/>
          </p:nvGrpSpPr>
          <p:grpSpPr>
            <a:xfrm rot="-5400000">
              <a:off x="319215" y="5456164"/>
              <a:ext cx="319215" cy="319215"/>
              <a:chOff x="0" y="0"/>
              <a:chExt cx="812800" cy="812800"/>
            </a:xfrm>
          </p:grpSpPr>
          <p:sp>
            <p:nvSpPr>
              <p:cNvPr id="79" name="Freeform 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0" name="TextBox 8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81" name="Group 81"/>
            <p:cNvGrpSpPr/>
            <p:nvPr/>
          </p:nvGrpSpPr>
          <p:grpSpPr>
            <a:xfrm rot="-5400000">
              <a:off x="0" y="5136949"/>
              <a:ext cx="319215" cy="319215"/>
              <a:chOff x="0" y="0"/>
              <a:chExt cx="812800" cy="812800"/>
            </a:xfrm>
          </p:grpSpPr>
          <p:sp>
            <p:nvSpPr>
              <p:cNvPr id="82" name="Freeform 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3" name="TextBox 8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84" name="Group 84"/>
            <p:cNvGrpSpPr/>
            <p:nvPr/>
          </p:nvGrpSpPr>
          <p:grpSpPr>
            <a:xfrm rot="-5400000">
              <a:off x="0" y="3226306"/>
              <a:ext cx="319215" cy="319215"/>
              <a:chOff x="0" y="0"/>
              <a:chExt cx="812800" cy="812800"/>
            </a:xfrm>
          </p:grpSpPr>
          <p:sp>
            <p:nvSpPr>
              <p:cNvPr id="85" name="Freeform 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6" name="TextBox 8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87" name="Group 87"/>
            <p:cNvGrpSpPr/>
            <p:nvPr/>
          </p:nvGrpSpPr>
          <p:grpSpPr>
            <a:xfrm rot="-5400000">
              <a:off x="319215" y="4817733"/>
              <a:ext cx="319215" cy="319215"/>
              <a:chOff x="0" y="0"/>
              <a:chExt cx="812800" cy="812800"/>
            </a:xfrm>
          </p:grpSpPr>
          <p:sp>
            <p:nvSpPr>
              <p:cNvPr id="88" name="Freeform 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9" name="TextBox 8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0" name="Group 90"/>
            <p:cNvGrpSpPr/>
            <p:nvPr/>
          </p:nvGrpSpPr>
          <p:grpSpPr>
            <a:xfrm rot="-5400000">
              <a:off x="319215" y="2907091"/>
              <a:ext cx="319215" cy="319215"/>
              <a:chOff x="0" y="0"/>
              <a:chExt cx="812800" cy="812800"/>
            </a:xfrm>
          </p:grpSpPr>
          <p:sp>
            <p:nvSpPr>
              <p:cNvPr id="91" name="Freeform 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2" name="TextBox 9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3" name="Group 93"/>
            <p:cNvGrpSpPr/>
            <p:nvPr/>
          </p:nvGrpSpPr>
          <p:grpSpPr>
            <a:xfrm rot="-5400000">
              <a:off x="0" y="4498518"/>
              <a:ext cx="319215" cy="319215"/>
              <a:chOff x="0" y="0"/>
              <a:chExt cx="812800" cy="812800"/>
            </a:xfrm>
          </p:grpSpPr>
          <p:sp>
            <p:nvSpPr>
              <p:cNvPr id="94" name="Freeform 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5" name="TextBox 9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6" name="Group 96"/>
            <p:cNvGrpSpPr/>
            <p:nvPr/>
          </p:nvGrpSpPr>
          <p:grpSpPr>
            <a:xfrm rot="-5400000">
              <a:off x="0" y="2587875"/>
              <a:ext cx="319215" cy="319215"/>
              <a:chOff x="0" y="0"/>
              <a:chExt cx="812800" cy="812800"/>
            </a:xfrm>
          </p:grpSpPr>
          <p:sp>
            <p:nvSpPr>
              <p:cNvPr id="97" name="Freeform 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8" name="TextBox 9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99" name="Group 99"/>
            <p:cNvGrpSpPr/>
            <p:nvPr/>
          </p:nvGrpSpPr>
          <p:grpSpPr>
            <a:xfrm rot="-5400000">
              <a:off x="0" y="1315664"/>
              <a:ext cx="319215" cy="319215"/>
              <a:chOff x="0" y="0"/>
              <a:chExt cx="812800" cy="812800"/>
            </a:xfrm>
          </p:grpSpPr>
          <p:sp>
            <p:nvSpPr>
              <p:cNvPr id="100" name="Freeform 1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1" name="TextBox 10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02" name="Group 102"/>
            <p:cNvGrpSpPr/>
            <p:nvPr/>
          </p:nvGrpSpPr>
          <p:grpSpPr>
            <a:xfrm rot="-5400000">
              <a:off x="319215" y="4179302"/>
              <a:ext cx="319215" cy="319215"/>
              <a:chOff x="0" y="0"/>
              <a:chExt cx="812800" cy="812800"/>
            </a:xfrm>
          </p:grpSpPr>
          <p:sp>
            <p:nvSpPr>
              <p:cNvPr id="103" name="Freeform 10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4" name="TextBox 10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05" name="Group 105"/>
            <p:cNvGrpSpPr/>
            <p:nvPr/>
          </p:nvGrpSpPr>
          <p:grpSpPr>
            <a:xfrm rot="-5400000">
              <a:off x="319215" y="2268660"/>
              <a:ext cx="319215" cy="319215"/>
              <a:chOff x="0" y="0"/>
              <a:chExt cx="812800" cy="812800"/>
            </a:xfrm>
          </p:grpSpPr>
          <p:sp>
            <p:nvSpPr>
              <p:cNvPr id="106" name="Freeform 10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7" name="TextBox 10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08" name="Group 108"/>
            <p:cNvGrpSpPr/>
            <p:nvPr/>
          </p:nvGrpSpPr>
          <p:grpSpPr>
            <a:xfrm rot="-5400000">
              <a:off x="319215" y="996449"/>
              <a:ext cx="319215" cy="319215"/>
              <a:chOff x="0" y="0"/>
              <a:chExt cx="812800" cy="812800"/>
            </a:xfrm>
          </p:grpSpPr>
          <p:sp>
            <p:nvSpPr>
              <p:cNvPr id="109" name="Freeform 10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0" name="TextBox 11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11" name="Group 111"/>
            <p:cNvGrpSpPr/>
            <p:nvPr/>
          </p:nvGrpSpPr>
          <p:grpSpPr>
            <a:xfrm rot="-5400000">
              <a:off x="0" y="3860087"/>
              <a:ext cx="319215" cy="319215"/>
              <a:chOff x="0" y="0"/>
              <a:chExt cx="812800" cy="812800"/>
            </a:xfrm>
          </p:grpSpPr>
          <p:sp>
            <p:nvSpPr>
              <p:cNvPr id="112" name="Freeform 1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3" name="TextBox 11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14" name="Group 114"/>
            <p:cNvGrpSpPr/>
            <p:nvPr/>
          </p:nvGrpSpPr>
          <p:grpSpPr>
            <a:xfrm rot="-5400000">
              <a:off x="0" y="1949445"/>
              <a:ext cx="319215" cy="319215"/>
              <a:chOff x="0" y="0"/>
              <a:chExt cx="812800" cy="812800"/>
            </a:xfrm>
          </p:grpSpPr>
          <p:sp>
            <p:nvSpPr>
              <p:cNvPr id="115" name="Freeform 1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6" name="TextBox 11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17" name="Group 117"/>
            <p:cNvGrpSpPr/>
            <p:nvPr/>
          </p:nvGrpSpPr>
          <p:grpSpPr>
            <a:xfrm rot="-5400000">
              <a:off x="0" y="677233"/>
              <a:ext cx="319215" cy="319215"/>
              <a:chOff x="0" y="0"/>
              <a:chExt cx="812800" cy="812800"/>
            </a:xfrm>
          </p:grpSpPr>
          <p:sp>
            <p:nvSpPr>
              <p:cNvPr id="118" name="Freeform 1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9" name="TextBox 11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0" name="Group 120"/>
            <p:cNvGrpSpPr/>
            <p:nvPr/>
          </p:nvGrpSpPr>
          <p:grpSpPr>
            <a:xfrm rot="-5400000">
              <a:off x="319215" y="3540871"/>
              <a:ext cx="319215" cy="319215"/>
              <a:chOff x="0" y="0"/>
              <a:chExt cx="812800" cy="812800"/>
            </a:xfrm>
          </p:grpSpPr>
          <p:sp>
            <p:nvSpPr>
              <p:cNvPr id="121" name="Freeform 1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22" name="TextBox 12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3" name="Group 123"/>
            <p:cNvGrpSpPr/>
            <p:nvPr/>
          </p:nvGrpSpPr>
          <p:grpSpPr>
            <a:xfrm rot="-5400000">
              <a:off x="319215" y="1630229"/>
              <a:ext cx="319215" cy="319215"/>
              <a:chOff x="0" y="0"/>
              <a:chExt cx="812800" cy="812800"/>
            </a:xfrm>
          </p:grpSpPr>
          <p:sp>
            <p:nvSpPr>
              <p:cNvPr id="124" name="Freeform 1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25" name="TextBox 12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6" name="Group 126"/>
            <p:cNvGrpSpPr/>
            <p:nvPr/>
          </p:nvGrpSpPr>
          <p:grpSpPr>
            <a:xfrm rot="-5400000">
              <a:off x="0" y="638431"/>
              <a:ext cx="319215" cy="319215"/>
              <a:chOff x="0" y="0"/>
              <a:chExt cx="812800" cy="812800"/>
            </a:xfrm>
          </p:grpSpPr>
          <p:sp>
            <p:nvSpPr>
              <p:cNvPr id="127" name="Freeform 1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28" name="TextBox 12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29" name="Group 129"/>
            <p:cNvGrpSpPr/>
            <p:nvPr/>
          </p:nvGrpSpPr>
          <p:grpSpPr>
            <a:xfrm rot="-5400000">
              <a:off x="319215" y="319215"/>
              <a:ext cx="319215" cy="319215"/>
              <a:chOff x="0" y="0"/>
              <a:chExt cx="812800" cy="812800"/>
            </a:xfrm>
          </p:grpSpPr>
          <p:sp>
            <p:nvSpPr>
              <p:cNvPr id="130" name="Freeform 1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31" name="TextBox 13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32" name="Group 132"/>
            <p:cNvGrpSpPr/>
            <p:nvPr/>
          </p:nvGrpSpPr>
          <p:grpSpPr>
            <a:xfrm rot="-5400000">
              <a:off x="0" y="0"/>
              <a:ext cx="319215" cy="319215"/>
              <a:chOff x="0" y="0"/>
              <a:chExt cx="812800" cy="812800"/>
            </a:xfrm>
          </p:grpSpPr>
          <p:sp>
            <p:nvSpPr>
              <p:cNvPr id="133" name="Freeform 1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34" name="TextBox 13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grpSp>
        <p:nvGrpSpPr>
          <p:cNvPr id="135" name="Group 135"/>
          <p:cNvGrpSpPr/>
          <p:nvPr/>
        </p:nvGrpSpPr>
        <p:grpSpPr>
          <a:xfrm rot="-10800000">
            <a:off x="16673907" y="-29824"/>
            <a:ext cx="478823" cy="10316824"/>
            <a:chOff x="0" y="0"/>
            <a:chExt cx="638431" cy="13755765"/>
          </a:xfrm>
        </p:grpSpPr>
        <p:grpSp>
          <p:nvGrpSpPr>
            <p:cNvPr id="136" name="Group 136"/>
            <p:cNvGrpSpPr/>
            <p:nvPr/>
          </p:nvGrpSpPr>
          <p:grpSpPr>
            <a:xfrm rot="-5400000">
              <a:off x="0" y="13436549"/>
              <a:ext cx="319215" cy="319215"/>
              <a:chOff x="0" y="0"/>
              <a:chExt cx="812800" cy="812800"/>
            </a:xfrm>
          </p:grpSpPr>
          <p:sp>
            <p:nvSpPr>
              <p:cNvPr id="137" name="Freeform 1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38" name="TextBox 13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39" name="Group 139"/>
            <p:cNvGrpSpPr/>
            <p:nvPr/>
          </p:nvGrpSpPr>
          <p:grpSpPr>
            <a:xfrm rot="-5400000">
              <a:off x="319215" y="13117334"/>
              <a:ext cx="319215" cy="319215"/>
              <a:chOff x="0" y="0"/>
              <a:chExt cx="812800" cy="812800"/>
            </a:xfrm>
          </p:grpSpPr>
          <p:sp>
            <p:nvSpPr>
              <p:cNvPr id="140" name="Freeform 1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1" name="TextBox 14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42" name="Group 142"/>
            <p:cNvGrpSpPr/>
            <p:nvPr/>
          </p:nvGrpSpPr>
          <p:grpSpPr>
            <a:xfrm rot="-5400000">
              <a:off x="0" y="12798119"/>
              <a:ext cx="319215" cy="319215"/>
              <a:chOff x="0" y="0"/>
              <a:chExt cx="812800" cy="812800"/>
            </a:xfrm>
          </p:grpSpPr>
          <p:sp>
            <p:nvSpPr>
              <p:cNvPr id="143" name="Freeform 1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4" name="TextBox 14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45" name="Group 145"/>
            <p:cNvGrpSpPr/>
            <p:nvPr/>
          </p:nvGrpSpPr>
          <p:grpSpPr>
            <a:xfrm rot="-5400000">
              <a:off x="319215" y="12478903"/>
              <a:ext cx="319215" cy="319215"/>
              <a:chOff x="0" y="0"/>
              <a:chExt cx="812800" cy="812800"/>
            </a:xfrm>
          </p:grpSpPr>
          <p:sp>
            <p:nvSpPr>
              <p:cNvPr id="146" name="Freeform 1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7" name="TextBox 14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48" name="Group 148"/>
            <p:cNvGrpSpPr/>
            <p:nvPr/>
          </p:nvGrpSpPr>
          <p:grpSpPr>
            <a:xfrm rot="-5400000">
              <a:off x="0" y="12159688"/>
              <a:ext cx="319215" cy="319215"/>
              <a:chOff x="0" y="0"/>
              <a:chExt cx="812800" cy="812800"/>
            </a:xfrm>
          </p:grpSpPr>
          <p:sp>
            <p:nvSpPr>
              <p:cNvPr id="149" name="Freeform 1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0" name="TextBox 15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1" name="Group 151"/>
            <p:cNvGrpSpPr/>
            <p:nvPr/>
          </p:nvGrpSpPr>
          <p:grpSpPr>
            <a:xfrm rot="-5400000">
              <a:off x="319215" y="11840472"/>
              <a:ext cx="319215" cy="319215"/>
              <a:chOff x="0" y="0"/>
              <a:chExt cx="812800" cy="812800"/>
            </a:xfrm>
          </p:grpSpPr>
          <p:sp>
            <p:nvSpPr>
              <p:cNvPr id="152" name="Freeform 1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3" name="TextBox 15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4" name="Group 154"/>
            <p:cNvGrpSpPr/>
            <p:nvPr/>
          </p:nvGrpSpPr>
          <p:grpSpPr>
            <a:xfrm rot="-5400000">
              <a:off x="0" y="11521257"/>
              <a:ext cx="319215" cy="319215"/>
              <a:chOff x="0" y="0"/>
              <a:chExt cx="812800" cy="812800"/>
            </a:xfrm>
          </p:grpSpPr>
          <p:sp>
            <p:nvSpPr>
              <p:cNvPr id="155" name="Freeform 1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6" name="TextBox 15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57" name="Group 157"/>
            <p:cNvGrpSpPr/>
            <p:nvPr/>
          </p:nvGrpSpPr>
          <p:grpSpPr>
            <a:xfrm rot="-5400000">
              <a:off x="319215" y="11202041"/>
              <a:ext cx="319215" cy="319215"/>
              <a:chOff x="0" y="0"/>
              <a:chExt cx="812800" cy="812800"/>
            </a:xfrm>
          </p:grpSpPr>
          <p:sp>
            <p:nvSpPr>
              <p:cNvPr id="158" name="Freeform 1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9" name="TextBox 15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0" name="Group 160"/>
            <p:cNvGrpSpPr/>
            <p:nvPr/>
          </p:nvGrpSpPr>
          <p:grpSpPr>
            <a:xfrm rot="-5400000">
              <a:off x="0" y="10882826"/>
              <a:ext cx="319215" cy="319215"/>
              <a:chOff x="0" y="0"/>
              <a:chExt cx="812800" cy="812800"/>
            </a:xfrm>
          </p:grpSpPr>
          <p:sp>
            <p:nvSpPr>
              <p:cNvPr id="161" name="Freeform 1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62" name="TextBox 16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3" name="Group 163"/>
            <p:cNvGrpSpPr/>
            <p:nvPr/>
          </p:nvGrpSpPr>
          <p:grpSpPr>
            <a:xfrm rot="-5400000">
              <a:off x="319215" y="10563611"/>
              <a:ext cx="319215" cy="319215"/>
              <a:chOff x="0" y="0"/>
              <a:chExt cx="812800" cy="812800"/>
            </a:xfrm>
          </p:grpSpPr>
          <p:sp>
            <p:nvSpPr>
              <p:cNvPr id="164" name="Freeform 1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65" name="TextBox 16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6" name="Group 166"/>
            <p:cNvGrpSpPr/>
            <p:nvPr/>
          </p:nvGrpSpPr>
          <p:grpSpPr>
            <a:xfrm rot="-5400000">
              <a:off x="0" y="10244395"/>
              <a:ext cx="319215" cy="319215"/>
              <a:chOff x="0" y="0"/>
              <a:chExt cx="812800" cy="812800"/>
            </a:xfrm>
          </p:grpSpPr>
          <p:sp>
            <p:nvSpPr>
              <p:cNvPr id="167" name="Freeform 1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68" name="TextBox 16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69" name="Group 169"/>
            <p:cNvGrpSpPr/>
            <p:nvPr/>
          </p:nvGrpSpPr>
          <p:grpSpPr>
            <a:xfrm rot="-5400000">
              <a:off x="319215" y="9925180"/>
              <a:ext cx="319215" cy="319215"/>
              <a:chOff x="0" y="0"/>
              <a:chExt cx="812800" cy="812800"/>
            </a:xfrm>
          </p:grpSpPr>
          <p:sp>
            <p:nvSpPr>
              <p:cNvPr id="170" name="Freeform 1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1" name="TextBox 17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72" name="Group 172"/>
            <p:cNvGrpSpPr/>
            <p:nvPr/>
          </p:nvGrpSpPr>
          <p:grpSpPr>
            <a:xfrm rot="-5400000">
              <a:off x="0" y="9605964"/>
              <a:ext cx="319215" cy="319215"/>
              <a:chOff x="0" y="0"/>
              <a:chExt cx="812800" cy="812800"/>
            </a:xfrm>
          </p:grpSpPr>
          <p:sp>
            <p:nvSpPr>
              <p:cNvPr id="173" name="Freeform 1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4" name="TextBox 17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75" name="Group 175"/>
            <p:cNvGrpSpPr/>
            <p:nvPr/>
          </p:nvGrpSpPr>
          <p:grpSpPr>
            <a:xfrm rot="-5400000">
              <a:off x="319215" y="9286749"/>
              <a:ext cx="319215" cy="319215"/>
              <a:chOff x="0" y="0"/>
              <a:chExt cx="812800" cy="812800"/>
            </a:xfrm>
          </p:grpSpPr>
          <p:sp>
            <p:nvSpPr>
              <p:cNvPr id="176" name="Freeform 1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7" name="TextBox 17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78" name="Group 178"/>
            <p:cNvGrpSpPr/>
            <p:nvPr/>
          </p:nvGrpSpPr>
          <p:grpSpPr>
            <a:xfrm rot="-5400000">
              <a:off x="0" y="8967534"/>
              <a:ext cx="319215" cy="319215"/>
              <a:chOff x="0" y="0"/>
              <a:chExt cx="812800" cy="812800"/>
            </a:xfrm>
          </p:grpSpPr>
          <p:sp>
            <p:nvSpPr>
              <p:cNvPr id="179" name="Freeform 1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0" name="TextBox 18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1" name="Group 181"/>
            <p:cNvGrpSpPr/>
            <p:nvPr/>
          </p:nvGrpSpPr>
          <p:grpSpPr>
            <a:xfrm rot="-5400000">
              <a:off x="319215" y="8648318"/>
              <a:ext cx="319215" cy="319215"/>
              <a:chOff x="0" y="0"/>
              <a:chExt cx="812800" cy="812800"/>
            </a:xfrm>
          </p:grpSpPr>
          <p:sp>
            <p:nvSpPr>
              <p:cNvPr id="182" name="Freeform 1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3" name="TextBox 18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4" name="Group 184"/>
            <p:cNvGrpSpPr/>
            <p:nvPr/>
          </p:nvGrpSpPr>
          <p:grpSpPr>
            <a:xfrm rot="-5400000">
              <a:off x="0" y="8329103"/>
              <a:ext cx="319215" cy="319215"/>
              <a:chOff x="0" y="0"/>
              <a:chExt cx="812800" cy="812800"/>
            </a:xfrm>
          </p:grpSpPr>
          <p:sp>
            <p:nvSpPr>
              <p:cNvPr id="185" name="Freeform 1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6" name="TextBox 18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87" name="Group 187"/>
            <p:cNvGrpSpPr/>
            <p:nvPr/>
          </p:nvGrpSpPr>
          <p:grpSpPr>
            <a:xfrm rot="-5400000">
              <a:off x="319215" y="8009887"/>
              <a:ext cx="319215" cy="319215"/>
              <a:chOff x="0" y="0"/>
              <a:chExt cx="812800" cy="812800"/>
            </a:xfrm>
          </p:grpSpPr>
          <p:sp>
            <p:nvSpPr>
              <p:cNvPr id="188" name="Freeform 1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9" name="TextBox 18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0" name="Group 190"/>
            <p:cNvGrpSpPr/>
            <p:nvPr/>
          </p:nvGrpSpPr>
          <p:grpSpPr>
            <a:xfrm rot="-5400000">
              <a:off x="0" y="7690672"/>
              <a:ext cx="319215" cy="319215"/>
              <a:chOff x="0" y="0"/>
              <a:chExt cx="812800" cy="812800"/>
            </a:xfrm>
          </p:grpSpPr>
          <p:sp>
            <p:nvSpPr>
              <p:cNvPr id="191" name="Freeform 1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92" name="TextBox 19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3" name="Group 193"/>
            <p:cNvGrpSpPr/>
            <p:nvPr/>
          </p:nvGrpSpPr>
          <p:grpSpPr>
            <a:xfrm rot="-5400000">
              <a:off x="319215" y="7371456"/>
              <a:ext cx="319215" cy="319215"/>
              <a:chOff x="0" y="0"/>
              <a:chExt cx="812800" cy="812800"/>
            </a:xfrm>
          </p:grpSpPr>
          <p:sp>
            <p:nvSpPr>
              <p:cNvPr id="194" name="Freeform 1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95" name="TextBox 19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6" name="Group 196"/>
            <p:cNvGrpSpPr/>
            <p:nvPr/>
          </p:nvGrpSpPr>
          <p:grpSpPr>
            <a:xfrm rot="-5400000">
              <a:off x="0" y="7052241"/>
              <a:ext cx="319215" cy="319215"/>
              <a:chOff x="0" y="0"/>
              <a:chExt cx="812800" cy="812800"/>
            </a:xfrm>
          </p:grpSpPr>
          <p:sp>
            <p:nvSpPr>
              <p:cNvPr id="197" name="Freeform 1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98" name="TextBox 19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199" name="Group 199"/>
            <p:cNvGrpSpPr/>
            <p:nvPr/>
          </p:nvGrpSpPr>
          <p:grpSpPr>
            <a:xfrm rot="-5400000">
              <a:off x="319215" y="6733026"/>
              <a:ext cx="319215" cy="319215"/>
              <a:chOff x="0" y="0"/>
              <a:chExt cx="812800" cy="812800"/>
            </a:xfrm>
          </p:grpSpPr>
          <p:sp>
            <p:nvSpPr>
              <p:cNvPr id="200" name="Freeform 2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1" name="TextBox 20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02" name="Group 202"/>
            <p:cNvGrpSpPr/>
            <p:nvPr/>
          </p:nvGrpSpPr>
          <p:grpSpPr>
            <a:xfrm rot="-5400000">
              <a:off x="0" y="6413810"/>
              <a:ext cx="319215" cy="319215"/>
              <a:chOff x="0" y="0"/>
              <a:chExt cx="812800" cy="812800"/>
            </a:xfrm>
          </p:grpSpPr>
          <p:sp>
            <p:nvSpPr>
              <p:cNvPr id="203" name="Freeform 20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4" name="TextBox 20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05" name="Group 205"/>
            <p:cNvGrpSpPr/>
            <p:nvPr/>
          </p:nvGrpSpPr>
          <p:grpSpPr>
            <a:xfrm rot="-5400000">
              <a:off x="319215" y="6094595"/>
              <a:ext cx="319215" cy="319215"/>
              <a:chOff x="0" y="0"/>
              <a:chExt cx="812800" cy="812800"/>
            </a:xfrm>
          </p:grpSpPr>
          <p:sp>
            <p:nvSpPr>
              <p:cNvPr id="206" name="Freeform 20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7" name="TextBox 20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08" name="Group 208"/>
            <p:cNvGrpSpPr/>
            <p:nvPr/>
          </p:nvGrpSpPr>
          <p:grpSpPr>
            <a:xfrm rot="-5400000">
              <a:off x="0" y="5775379"/>
              <a:ext cx="319215" cy="319215"/>
              <a:chOff x="0" y="0"/>
              <a:chExt cx="812800" cy="812800"/>
            </a:xfrm>
          </p:grpSpPr>
          <p:sp>
            <p:nvSpPr>
              <p:cNvPr id="209" name="Freeform 20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0" name="TextBox 21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1" name="Group 211"/>
            <p:cNvGrpSpPr/>
            <p:nvPr/>
          </p:nvGrpSpPr>
          <p:grpSpPr>
            <a:xfrm rot="-5400000">
              <a:off x="319215" y="5456164"/>
              <a:ext cx="319215" cy="319215"/>
              <a:chOff x="0" y="0"/>
              <a:chExt cx="812800" cy="812800"/>
            </a:xfrm>
          </p:grpSpPr>
          <p:sp>
            <p:nvSpPr>
              <p:cNvPr id="212" name="Freeform 2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3" name="TextBox 21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4" name="Group 214"/>
            <p:cNvGrpSpPr/>
            <p:nvPr/>
          </p:nvGrpSpPr>
          <p:grpSpPr>
            <a:xfrm rot="-5400000">
              <a:off x="0" y="5136949"/>
              <a:ext cx="319215" cy="319215"/>
              <a:chOff x="0" y="0"/>
              <a:chExt cx="812800" cy="812800"/>
            </a:xfrm>
          </p:grpSpPr>
          <p:sp>
            <p:nvSpPr>
              <p:cNvPr id="215" name="Freeform 2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6" name="TextBox 21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17" name="Group 217"/>
            <p:cNvGrpSpPr/>
            <p:nvPr/>
          </p:nvGrpSpPr>
          <p:grpSpPr>
            <a:xfrm rot="-5400000">
              <a:off x="0" y="3226306"/>
              <a:ext cx="319215" cy="319215"/>
              <a:chOff x="0" y="0"/>
              <a:chExt cx="812800" cy="812800"/>
            </a:xfrm>
          </p:grpSpPr>
          <p:sp>
            <p:nvSpPr>
              <p:cNvPr id="218" name="Freeform 2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9" name="TextBox 21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0" name="Group 220"/>
            <p:cNvGrpSpPr/>
            <p:nvPr/>
          </p:nvGrpSpPr>
          <p:grpSpPr>
            <a:xfrm rot="-5400000">
              <a:off x="319215" y="4817733"/>
              <a:ext cx="319215" cy="319215"/>
              <a:chOff x="0" y="0"/>
              <a:chExt cx="812800" cy="812800"/>
            </a:xfrm>
          </p:grpSpPr>
          <p:sp>
            <p:nvSpPr>
              <p:cNvPr id="221" name="Freeform 2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22" name="TextBox 22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3" name="Group 223"/>
            <p:cNvGrpSpPr/>
            <p:nvPr/>
          </p:nvGrpSpPr>
          <p:grpSpPr>
            <a:xfrm rot="-5400000">
              <a:off x="319215" y="2907091"/>
              <a:ext cx="319215" cy="319215"/>
              <a:chOff x="0" y="0"/>
              <a:chExt cx="812800" cy="812800"/>
            </a:xfrm>
          </p:grpSpPr>
          <p:sp>
            <p:nvSpPr>
              <p:cNvPr id="224" name="Freeform 2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25" name="TextBox 22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6" name="Group 226"/>
            <p:cNvGrpSpPr/>
            <p:nvPr/>
          </p:nvGrpSpPr>
          <p:grpSpPr>
            <a:xfrm rot="-5400000">
              <a:off x="0" y="4498518"/>
              <a:ext cx="319215" cy="319215"/>
              <a:chOff x="0" y="0"/>
              <a:chExt cx="812800" cy="812800"/>
            </a:xfrm>
          </p:grpSpPr>
          <p:sp>
            <p:nvSpPr>
              <p:cNvPr id="227" name="Freeform 2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28" name="TextBox 22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29" name="Group 229"/>
            <p:cNvGrpSpPr/>
            <p:nvPr/>
          </p:nvGrpSpPr>
          <p:grpSpPr>
            <a:xfrm rot="-5400000">
              <a:off x="0" y="2587875"/>
              <a:ext cx="319215" cy="319215"/>
              <a:chOff x="0" y="0"/>
              <a:chExt cx="812800" cy="812800"/>
            </a:xfrm>
          </p:grpSpPr>
          <p:sp>
            <p:nvSpPr>
              <p:cNvPr id="230" name="Freeform 2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1" name="TextBox 23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32" name="Group 232"/>
            <p:cNvGrpSpPr/>
            <p:nvPr/>
          </p:nvGrpSpPr>
          <p:grpSpPr>
            <a:xfrm rot="-5400000">
              <a:off x="0" y="1315664"/>
              <a:ext cx="319215" cy="319215"/>
              <a:chOff x="0" y="0"/>
              <a:chExt cx="812800" cy="812800"/>
            </a:xfrm>
          </p:grpSpPr>
          <p:sp>
            <p:nvSpPr>
              <p:cNvPr id="233" name="Freeform 2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4" name="TextBox 23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35" name="Group 235"/>
            <p:cNvGrpSpPr/>
            <p:nvPr/>
          </p:nvGrpSpPr>
          <p:grpSpPr>
            <a:xfrm rot="-5400000">
              <a:off x="319215" y="4179302"/>
              <a:ext cx="319215" cy="319215"/>
              <a:chOff x="0" y="0"/>
              <a:chExt cx="812800" cy="812800"/>
            </a:xfrm>
          </p:grpSpPr>
          <p:sp>
            <p:nvSpPr>
              <p:cNvPr id="236" name="Freeform 2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7" name="TextBox 23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38" name="Group 238"/>
            <p:cNvGrpSpPr/>
            <p:nvPr/>
          </p:nvGrpSpPr>
          <p:grpSpPr>
            <a:xfrm rot="-5400000">
              <a:off x="319215" y="2268660"/>
              <a:ext cx="319215" cy="319215"/>
              <a:chOff x="0" y="0"/>
              <a:chExt cx="812800" cy="812800"/>
            </a:xfrm>
          </p:grpSpPr>
          <p:sp>
            <p:nvSpPr>
              <p:cNvPr id="239" name="Freeform 2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0" name="TextBox 240"/>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1" name="Group 241"/>
            <p:cNvGrpSpPr/>
            <p:nvPr/>
          </p:nvGrpSpPr>
          <p:grpSpPr>
            <a:xfrm rot="-5400000">
              <a:off x="319215" y="996449"/>
              <a:ext cx="319215" cy="319215"/>
              <a:chOff x="0" y="0"/>
              <a:chExt cx="812800" cy="812800"/>
            </a:xfrm>
          </p:grpSpPr>
          <p:sp>
            <p:nvSpPr>
              <p:cNvPr id="242" name="Freeform 24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3" name="TextBox 243"/>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4" name="Group 244"/>
            <p:cNvGrpSpPr/>
            <p:nvPr/>
          </p:nvGrpSpPr>
          <p:grpSpPr>
            <a:xfrm rot="-5400000">
              <a:off x="0" y="3860087"/>
              <a:ext cx="319215" cy="319215"/>
              <a:chOff x="0" y="0"/>
              <a:chExt cx="812800" cy="812800"/>
            </a:xfrm>
          </p:grpSpPr>
          <p:sp>
            <p:nvSpPr>
              <p:cNvPr id="245" name="Freeform 24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6" name="TextBox 246"/>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47" name="Group 247"/>
            <p:cNvGrpSpPr/>
            <p:nvPr/>
          </p:nvGrpSpPr>
          <p:grpSpPr>
            <a:xfrm rot="-5400000">
              <a:off x="0" y="1949445"/>
              <a:ext cx="319215" cy="319215"/>
              <a:chOff x="0" y="0"/>
              <a:chExt cx="812800" cy="812800"/>
            </a:xfrm>
          </p:grpSpPr>
          <p:sp>
            <p:nvSpPr>
              <p:cNvPr id="248" name="Freeform 24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9" name="TextBox 249"/>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0" name="Group 250"/>
            <p:cNvGrpSpPr/>
            <p:nvPr/>
          </p:nvGrpSpPr>
          <p:grpSpPr>
            <a:xfrm rot="-5400000">
              <a:off x="0" y="677233"/>
              <a:ext cx="319215" cy="319215"/>
              <a:chOff x="0" y="0"/>
              <a:chExt cx="812800" cy="812800"/>
            </a:xfrm>
          </p:grpSpPr>
          <p:sp>
            <p:nvSpPr>
              <p:cNvPr id="251" name="Freeform 2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52" name="TextBox 252"/>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3" name="Group 253"/>
            <p:cNvGrpSpPr/>
            <p:nvPr/>
          </p:nvGrpSpPr>
          <p:grpSpPr>
            <a:xfrm rot="-5400000">
              <a:off x="319215" y="3540871"/>
              <a:ext cx="319215" cy="319215"/>
              <a:chOff x="0" y="0"/>
              <a:chExt cx="812800" cy="812800"/>
            </a:xfrm>
          </p:grpSpPr>
          <p:sp>
            <p:nvSpPr>
              <p:cNvPr id="254" name="Freeform 2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55" name="TextBox 255"/>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6" name="Group 256"/>
            <p:cNvGrpSpPr/>
            <p:nvPr/>
          </p:nvGrpSpPr>
          <p:grpSpPr>
            <a:xfrm rot="-5400000">
              <a:off x="319215" y="1630229"/>
              <a:ext cx="319215" cy="319215"/>
              <a:chOff x="0" y="0"/>
              <a:chExt cx="812800" cy="812800"/>
            </a:xfrm>
          </p:grpSpPr>
          <p:sp>
            <p:nvSpPr>
              <p:cNvPr id="257" name="Freeform 25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58" name="TextBox 258"/>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59" name="Group 259"/>
            <p:cNvGrpSpPr/>
            <p:nvPr/>
          </p:nvGrpSpPr>
          <p:grpSpPr>
            <a:xfrm rot="-5400000">
              <a:off x="0" y="638431"/>
              <a:ext cx="319215" cy="319215"/>
              <a:chOff x="0" y="0"/>
              <a:chExt cx="812800" cy="812800"/>
            </a:xfrm>
          </p:grpSpPr>
          <p:sp>
            <p:nvSpPr>
              <p:cNvPr id="260" name="Freeform 26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61" name="TextBox 261"/>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62" name="Group 262"/>
            <p:cNvGrpSpPr/>
            <p:nvPr/>
          </p:nvGrpSpPr>
          <p:grpSpPr>
            <a:xfrm rot="-5400000">
              <a:off x="319215" y="319215"/>
              <a:ext cx="319215" cy="319215"/>
              <a:chOff x="0" y="0"/>
              <a:chExt cx="812800" cy="812800"/>
            </a:xfrm>
          </p:grpSpPr>
          <p:sp>
            <p:nvSpPr>
              <p:cNvPr id="263" name="Freeform 26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64" name="TextBox 264"/>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nvGrpSpPr>
            <p:cNvPr id="265" name="Group 265"/>
            <p:cNvGrpSpPr/>
            <p:nvPr/>
          </p:nvGrpSpPr>
          <p:grpSpPr>
            <a:xfrm rot="-5400000">
              <a:off x="0" y="0"/>
              <a:ext cx="319215" cy="319215"/>
              <a:chOff x="0" y="0"/>
              <a:chExt cx="812800" cy="812800"/>
            </a:xfrm>
          </p:grpSpPr>
          <p:sp>
            <p:nvSpPr>
              <p:cNvPr id="266" name="Freeform 26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67" name="TextBox 267"/>
              <p:cNvSpPr txBox="1"/>
              <p:nvPr/>
            </p:nvSpPr>
            <p:spPr>
              <a:xfrm>
                <a:off x="0" y="-85725"/>
                <a:ext cx="812800" cy="898525"/>
              </a:xfrm>
              <a:prstGeom prst="rect">
                <a:avLst/>
              </a:prstGeom>
            </p:spPr>
            <p:txBody>
              <a:bodyPr lIns="38291" tIns="38291" rIns="38291" bIns="38291" rtlCol="0" anchor="ctr"/>
              <a:lstStyle/>
              <a:p>
                <a:pPr algn="ctr">
                  <a:lnSpc>
                    <a:spcPts val="2940"/>
                  </a:lnSpc>
                </a:pPr>
                <a:endParaRPr/>
              </a:p>
            </p:txBody>
          </p:sp>
        </p:grpSp>
      </p:grpSp>
      <p:grpSp>
        <p:nvGrpSpPr>
          <p:cNvPr id="268" name="Group 268"/>
          <p:cNvGrpSpPr/>
          <p:nvPr/>
        </p:nvGrpSpPr>
        <p:grpSpPr>
          <a:xfrm rot="-5400000">
            <a:off x="-4573833" y="4573833"/>
            <a:ext cx="10287000" cy="1139334"/>
            <a:chOff x="0" y="0"/>
            <a:chExt cx="2709333" cy="300071"/>
          </a:xfrm>
        </p:grpSpPr>
        <p:sp>
          <p:nvSpPr>
            <p:cNvPr id="269" name="Freeform 269"/>
            <p:cNvSpPr/>
            <p:nvPr/>
          </p:nvSpPr>
          <p:spPr>
            <a:xfrm>
              <a:off x="0" y="0"/>
              <a:ext cx="2709333" cy="300071"/>
            </a:xfrm>
            <a:custGeom>
              <a:avLst/>
              <a:gdLst/>
              <a:ahLst/>
              <a:cxnLst/>
              <a:rect l="l" t="t" r="r" b="b"/>
              <a:pathLst>
                <a:path w="2709333" h="300071">
                  <a:moveTo>
                    <a:pt x="0" y="0"/>
                  </a:moveTo>
                  <a:lnTo>
                    <a:pt x="2709333" y="0"/>
                  </a:lnTo>
                  <a:lnTo>
                    <a:pt x="2709333" y="300071"/>
                  </a:lnTo>
                  <a:lnTo>
                    <a:pt x="0" y="300071"/>
                  </a:lnTo>
                  <a:close/>
                </a:path>
              </a:pathLst>
            </a:custGeom>
            <a:solidFill>
              <a:srgbClr val="097D4C"/>
            </a:solidFill>
          </p:spPr>
          <p:txBody>
            <a:bodyPr/>
            <a:lstStyle/>
            <a:p>
              <a:endParaRPr lang="en-US"/>
            </a:p>
          </p:txBody>
        </p:sp>
        <p:sp>
          <p:nvSpPr>
            <p:cNvPr id="270" name="TextBox 270"/>
            <p:cNvSpPr txBox="1"/>
            <p:nvPr/>
          </p:nvSpPr>
          <p:spPr>
            <a:xfrm>
              <a:off x="0" y="-66675"/>
              <a:ext cx="2709333" cy="366746"/>
            </a:xfrm>
            <a:prstGeom prst="rect">
              <a:avLst/>
            </a:prstGeom>
          </p:spPr>
          <p:txBody>
            <a:bodyPr lIns="50800" tIns="50800" rIns="50800" bIns="50800" rtlCol="0" anchor="ctr"/>
            <a:lstStyle/>
            <a:p>
              <a:pPr algn="ctr">
                <a:lnSpc>
                  <a:spcPts val="2371"/>
                </a:lnSpc>
              </a:pPr>
              <a:endParaRPr/>
            </a:p>
          </p:txBody>
        </p:sp>
      </p:grpSp>
      <p:grpSp>
        <p:nvGrpSpPr>
          <p:cNvPr id="271" name="Group 271"/>
          <p:cNvGrpSpPr/>
          <p:nvPr/>
        </p:nvGrpSpPr>
        <p:grpSpPr>
          <a:xfrm rot="5400000">
            <a:off x="12578897" y="4573833"/>
            <a:ext cx="10287000" cy="1139334"/>
            <a:chOff x="0" y="0"/>
            <a:chExt cx="2709333" cy="300071"/>
          </a:xfrm>
        </p:grpSpPr>
        <p:sp>
          <p:nvSpPr>
            <p:cNvPr id="272" name="Freeform 272"/>
            <p:cNvSpPr/>
            <p:nvPr/>
          </p:nvSpPr>
          <p:spPr>
            <a:xfrm>
              <a:off x="0" y="0"/>
              <a:ext cx="2709333" cy="300071"/>
            </a:xfrm>
            <a:custGeom>
              <a:avLst/>
              <a:gdLst/>
              <a:ahLst/>
              <a:cxnLst/>
              <a:rect l="l" t="t" r="r" b="b"/>
              <a:pathLst>
                <a:path w="2709333" h="300071">
                  <a:moveTo>
                    <a:pt x="0" y="0"/>
                  </a:moveTo>
                  <a:lnTo>
                    <a:pt x="2709333" y="0"/>
                  </a:lnTo>
                  <a:lnTo>
                    <a:pt x="2709333" y="300071"/>
                  </a:lnTo>
                  <a:lnTo>
                    <a:pt x="0" y="300071"/>
                  </a:lnTo>
                  <a:close/>
                </a:path>
              </a:pathLst>
            </a:custGeom>
            <a:solidFill>
              <a:srgbClr val="097D4C"/>
            </a:solidFill>
          </p:spPr>
          <p:txBody>
            <a:bodyPr/>
            <a:lstStyle/>
            <a:p>
              <a:endParaRPr lang="en-US"/>
            </a:p>
          </p:txBody>
        </p:sp>
        <p:sp>
          <p:nvSpPr>
            <p:cNvPr id="273" name="TextBox 273"/>
            <p:cNvSpPr txBox="1"/>
            <p:nvPr/>
          </p:nvSpPr>
          <p:spPr>
            <a:xfrm>
              <a:off x="0" y="-66675"/>
              <a:ext cx="2709333" cy="366746"/>
            </a:xfrm>
            <a:prstGeom prst="rect">
              <a:avLst/>
            </a:prstGeom>
          </p:spPr>
          <p:txBody>
            <a:bodyPr lIns="50800" tIns="50800" rIns="50800" bIns="50800" rtlCol="0" anchor="ctr"/>
            <a:lstStyle/>
            <a:p>
              <a:pPr algn="ctr">
                <a:lnSpc>
                  <a:spcPts val="2371"/>
                </a:lnSpc>
              </a:pPr>
              <a:endParaRPr/>
            </a:p>
          </p:txBody>
        </p:sp>
      </p:grpSp>
      <p:sp>
        <p:nvSpPr>
          <p:cNvPr id="274" name="Freeform 274"/>
          <p:cNvSpPr/>
          <p:nvPr/>
        </p:nvSpPr>
        <p:spPr>
          <a:xfrm flipH="1">
            <a:off x="11926522" y="8128071"/>
            <a:ext cx="236507" cy="235916"/>
          </a:xfrm>
          <a:custGeom>
            <a:avLst/>
            <a:gdLst/>
            <a:ahLst/>
            <a:cxnLst/>
            <a:rect l="l" t="t" r="r" b="b"/>
            <a:pathLst>
              <a:path w="236507" h="235916">
                <a:moveTo>
                  <a:pt x="236508" y="0"/>
                </a:moveTo>
                <a:lnTo>
                  <a:pt x="0" y="0"/>
                </a:lnTo>
                <a:lnTo>
                  <a:pt x="0" y="235915"/>
                </a:lnTo>
                <a:lnTo>
                  <a:pt x="236508" y="235915"/>
                </a:lnTo>
                <a:lnTo>
                  <a:pt x="2365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5" name="TextBox 275"/>
          <p:cNvSpPr txBox="1"/>
          <p:nvPr/>
        </p:nvSpPr>
        <p:spPr>
          <a:xfrm>
            <a:off x="5377502" y="3431351"/>
            <a:ext cx="7532996" cy="2367981"/>
          </a:xfrm>
          <a:prstGeom prst="rect">
            <a:avLst/>
          </a:prstGeom>
        </p:spPr>
        <p:txBody>
          <a:bodyPr lIns="0" tIns="0" rIns="0" bIns="0" rtlCol="0" anchor="t">
            <a:spAutoFit/>
          </a:bodyPr>
          <a:lstStyle/>
          <a:p>
            <a:pPr algn="ctr">
              <a:lnSpc>
                <a:spcPts val="13668"/>
              </a:lnSpc>
            </a:pPr>
            <a:r>
              <a:rPr lang="en-US" sz="15187">
                <a:solidFill>
                  <a:srgbClr val="097D4C"/>
                </a:solidFill>
                <a:latin typeface="Gladiola"/>
                <a:ea typeface="Gladiola"/>
                <a:cs typeface="Gladiola"/>
                <a:sym typeface="Gladiola"/>
              </a:rPr>
              <a:t>Thank you</a:t>
            </a:r>
          </a:p>
        </p:txBody>
      </p:sp>
      <p:sp>
        <p:nvSpPr>
          <p:cNvPr id="276" name="Freeform 276"/>
          <p:cNvSpPr/>
          <p:nvPr/>
        </p:nvSpPr>
        <p:spPr>
          <a:xfrm rot="10655635">
            <a:off x="15063627" y="1723376"/>
            <a:ext cx="689148" cy="724465"/>
          </a:xfrm>
          <a:custGeom>
            <a:avLst/>
            <a:gdLst/>
            <a:ahLst/>
            <a:cxnLst/>
            <a:rect l="l" t="t" r="r" b="b"/>
            <a:pathLst>
              <a:path w="689148" h="724465">
                <a:moveTo>
                  <a:pt x="0" y="0"/>
                </a:moveTo>
                <a:lnTo>
                  <a:pt x="689148" y="0"/>
                </a:lnTo>
                <a:lnTo>
                  <a:pt x="689148" y="724465"/>
                </a:lnTo>
                <a:lnTo>
                  <a:pt x="0" y="724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7" name="Freeform 277"/>
          <p:cNvSpPr/>
          <p:nvPr/>
        </p:nvSpPr>
        <p:spPr>
          <a:xfrm rot="3554144">
            <a:off x="3397259" y="924227"/>
            <a:ext cx="675692" cy="654576"/>
          </a:xfrm>
          <a:custGeom>
            <a:avLst/>
            <a:gdLst/>
            <a:ahLst/>
            <a:cxnLst/>
            <a:rect l="l" t="t" r="r" b="b"/>
            <a:pathLst>
              <a:path w="675692" h="654576">
                <a:moveTo>
                  <a:pt x="0" y="0"/>
                </a:moveTo>
                <a:lnTo>
                  <a:pt x="675691" y="0"/>
                </a:lnTo>
                <a:lnTo>
                  <a:pt x="675691" y="654576"/>
                </a:lnTo>
                <a:lnTo>
                  <a:pt x="0" y="6545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8" name="Freeform 278"/>
          <p:cNvSpPr/>
          <p:nvPr/>
        </p:nvSpPr>
        <p:spPr>
          <a:xfrm rot="-5142249" flipH="1">
            <a:off x="3947302" y="7632984"/>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9" name="Freeform 279"/>
          <p:cNvSpPr/>
          <p:nvPr/>
        </p:nvSpPr>
        <p:spPr>
          <a:xfrm rot="751512">
            <a:off x="14507921" y="7680468"/>
            <a:ext cx="675692" cy="654576"/>
          </a:xfrm>
          <a:custGeom>
            <a:avLst/>
            <a:gdLst/>
            <a:ahLst/>
            <a:cxnLst/>
            <a:rect l="l" t="t" r="r" b="b"/>
            <a:pathLst>
              <a:path w="675692" h="654576">
                <a:moveTo>
                  <a:pt x="0" y="0"/>
                </a:moveTo>
                <a:lnTo>
                  <a:pt x="675692" y="0"/>
                </a:lnTo>
                <a:lnTo>
                  <a:pt x="675692" y="654576"/>
                </a:lnTo>
                <a:lnTo>
                  <a:pt x="0" y="6545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0" name="Freeform 280"/>
          <p:cNvSpPr/>
          <p:nvPr/>
        </p:nvSpPr>
        <p:spPr>
          <a:xfrm rot="1347169">
            <a:off x="2599878" y="4772382"/>
            <a:ext cx="461910" cy="508292"/>
          </a:xfrm>
          <a:custGeom>
            <a:avLst/>
            <a:gdLst/>
            <a:ahLst/>
            <a:cxnLst/>
            <a:rect l="l" t="t" r="r" b="b"/>
            <a:pathLst>
              <a:path w="461910" h="508292">
                <a:moveTo>
                  <a:pt x="0" y="0"/>
                </a:moveTo>
                <a:lnTo>
                  <a:pt x="461911" y="0"/>
                </a:lnTo>
                <a:lnTo>
                  <a:pt x="461911" y="508292"/>
                </a:lnTo>
                <a:lnTo>
                  <a:pt x="0" y="508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sp>
        <p:nvSpPr>
          <p:cNvPr id="2" name="TextBox 2"/>
          <p:cNvSpPr txBox="1"/>
          <p:nvPr/>
        </p:nvSpPr>
        <p:spPr>
          <a:xfrm>
            <a:off x="1028700" y="1050955"/>
            <a:ext cx="6187575" cy="1120775"/>
          </a:xfrm>
          <a:prstGeom prst="rect">
            <a:avLst/>
          </a:prstGeom>
        </p:spPr>
        <p:txBody>
          <a:bodyPr lIns="0" tIns="0" rIns="0" bIns="0" rtlCol="0" anchor="t">
            <a:spAutoFit/>
          </a:bodyPr>
          <a:lstStyle/>
          <a:p>
            <a:pPr marL="0" lvl="0" indent="0" algn="l">
              <a:lnSpc>
                <a:spcPts val="9100"/>
              </a:lnSpc>
              <a:spcBef>
                <a:spcPct val="0"/>
              </a:spcBef>
            </a:pPr>
            <a:r>
              <a:rPr lang="en-US" sz="6500" b="1">
                <a:solidFill>
                  <a:srgbClr val="097D4C"/>
                </a:solidFill>
                <a:latin typeface="Cooper BT Bold"/>
                <a:ea typeface="Cooper BT Bold"/>
                <a:cs typeface="Cooper BT Bold"/>
                <a:sym typeface="Cooper BT Bold"/>
              </a:rPr>
              <a:t>Context</a:t>
            </a:r>
          </a:p>
        </p:txBody>
      </p:sp>
      <p:sp>
        <p:nvSpPr>
          <p:cNvPr id="3" name="TextBox 3"/>
          <p:cNvSpPr txBox="1"/>
          <p:nvPr/>
        </p:nvSpPr>
        <p:spPr>
          <a:xfrm>
            <a:off x="1028700" y="2450583"/>
            <a:ext cx="6187575" cy="3778885"/>
          </a:xfrm>
          <a:prstGeom prst="rect">
            <a:avLst/>
          </a:prstGeom>
        </p:spPr>
        <p:txBody>
          <a:bodyPr lIns="0" tIns="0" rIns="0" bIns="0" rtlCol="0" anchor="t">
            <a:spAutoFit/>
          </a:bodyPr>
          <a:lstStyle/>
          <a:p>
            <a:pPr marL="0" lvl="0" indent="0" algn="l">
              <a:lnSpc>
                <a:spcPts val="4339"/>
              </a:lnSpc>
              <a:spcBef>
                <a:spcPct val="0"/>
              </a:spcBef>
            </a:pPr>
            <a:r>
              <a:rPr lang="en-US" sz="3099" spc="-21">
                <a:solidFill>
                  <a:srgbClr val="282204"/>
                </a:solidFill>
                <a:latin typeface="Cooper BT Light"/>
                <a:ea typeface="Cooper BT Light"/>
                <a:cs typeface="Cooper BT Light"/>
                <a:sym typeface="Cooper BT Light"/>
              </a:rPr>
              <a:t>This dataset is designed to predict the future performance of songs on the charts, including their future rankings, longevity, and peak positions. It also aims to identify the factors influencing each track's chart success. </a:t>
            </a:r>
          </a:p>
        </p:txBody>
      </p:sp>
      <p:graphicFrame>
        <p:nvGraphicFramePr>
          <p:cNvPr id="4" name="Table 4"/>
          <p:cNvGraphicFramePr>
            <a:graphicFrameLocks noGrp="1"/>
          </p:cNvGraphicFramePr>
          <p:nvPr/>
        </p:nvGraphicFramePr>
        <p:xfrm>
          <a:off x="9144000" y="0"/>
          <a:ext cx="9163050" cy="9663980"/>
        </p:xfrm>
        <a:graphic>
          <a:graphicData uri="http://schemas.openxmlformats.org/drawingml/2006/table">
            <a:tbl>
              <a:tblPr/>
              <a:tblGrid>
                <a:gridCol w="9163050">
                  <a:extLst>
                    <a:ext uri="{9D8B030D-6E8A-4147-A177-3AD203B41FA5}">
                      <a16:colId xmlns:a16="http://schemas.microsoft.com/office/drawing/2014/main" val="20000"/>
                    </a:ext>
                  </a:extLst>
                </a:gridCol>
              </a:tblGrid>
              <a:tr h="4831990">
                <a:tc>
                  <a:txBody>
                    <a:bodyPr/>
                    <a:lstStyle/>
                    <a:p>
                      <a:pPr algn="ctr">
                        <a:lnSpc>
                          <a:spcPts val="2654"/>
                        </a:lnSpc>
                        <a:defRPr/>
                      </a:pPr>
                      <a:endParaRPr lang="en-US" sz="1100"/>
                    </a:p>
                  </a:txBody>
                  <a:tcPr marL="190500" marR="190500" marT="190500" marB="190500">
                    <a:lnL w="28575" cap="flat" cmpd="sng" algn="ctr">
                      <a:solidFill>
                        <a:srgbClr val="097D4C"/>
                      </a:solidFill>
                      <a:prstDash val="solid"/>
                      <a:round/>
                      <a:headEnd type="none" w="med" len="med"/>
                      <a:tailEnd type="none" w="med" len="med"/>
                    </a:lnL>
                    <a:lnR w="0" cap="flat" cmpd="sng" algn="ctr">
                      <a:solidFill>
                        <a:srgbClr val="F1EAD1"/>
                      </a:solidFill>
                      <a:prstDash val="sysDash"/>
                      <a:round/>
                      <a:headEnd type="none" w="med" len="med"/>
                      <a:tailEnd type="none" w="med" len="med"/>
                    </a:lnR>
                    <a:lnT w="0" cap="flat" cmpd="sng" algn="ctr">
                      <a:solidFill>
                        <a:srgbClr val="F1EAD1"/>
                      </a:solidFill>
                      <a:prstDash val="sysDash"/>
                      <a:round/>
                      <a:headEnd type="none" w="med" len="med"/>
                      <a:tailEnd type="none" w="med" len="med"/>
                    </a:lnT>
                    <a:lnB w="19050" cap="flat" cmpd="sng" algn="ctr">
                      <a:solidFill>
                        <a:srgbClr val="097D4C"/>
                      </a:solidFill>
                      <a:prstDash val="sysDash"/>
                      <a:round/>
                      <a:headEnd type="none" w="med" len="med"/>
                      <a:tailEnd type="none" w="med" len="med"/>
                    </a:lnB>
                  </a:tcPr>
                </a:tc>
                <a:extLst>
                  <a:ext uri="{0D108BD9-81ED-4DB2-BD59-A6C34878D82A}">
                    <a16:rowId xmlns:a16="http://schemas.microsoft.com/office/drawing/2014/main" val="10000"/>
                  </a:ext>
                </a:extLst>
              </a:tr>
              <a:tr h="4831990">
                <a:tc>
                  <a:txBody>
                    <a:bodyPr/>
                    <a:lstStyle/>
                    <a:p>
                      <a:pPr algn="ctr">
                        <a:lnSpc>
                          <a:spcPts val="2654"/>
                        </a:lnSpc>
                        <a:defRPr/>
                      </a:pPr>
                      <a:endParaRPr lang="en-US" sz="1100"/>
                    </a:p>
                  </a:txBody>
                  <a:tcPr marL="190500" marR="190500" marT="190500" marB="190500">
                    <a:lnL w="28575" cap="flat" cmpd="sng" algn="ctr">
                      <a:solidFill>
                        <a:srgbClr val="097D4C"/>
                      </a:solidFill>
                      <a:prstDash val="solid"/>
                      <a:round/>
                      <a:headEnd type="none" w="med" len="med"/>
                      <a:tailEnd type="none" w="med" len="med"/>
                    </a:lnL>
                    <a:lnR w="0" cap="flat" cmpd="sng" algn="ctr">
                      <a:solidFill>
                        <a:srgbClr val="F1EAD1"/>
                      </a:solidFill>
                      <a:prstDash val="sysDash"/>
                      <a:round/>
                      <a:headEnd type="none" w="med" len="med"/>
                      <a:tailEnd type="none" w="med" len="med"/>
                    </a:lnR>
                    <a:lnT w="19050" cap="flat" cmpd="sng" algn="ctr">
                      <a:solidFill>
                        <a:srgbClr val="097D4C"/>
                      </a:solidFill>
                      <a:prstDash val="sysDash"/>
                      <a:round/>
                      <a:headEnd type="none" w="med" len="med"/>
                      <a:tailEnd type="none" w="med" len="med"/>
                    </a:lnT>
                    <a:lnB w="0" cap="flat" cmpd="sng" algn="ctr">
                      <a:solidFill>
                        <a:srgbClr val="F1EAD1"/>
                      </a:solidFill>
                      <a:prstDash val="sysDash"/>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5" name="Group 5"/>
          <p:cNvGrpSpPr/>
          <p:nvPr/>
        </p:nvGrpSpPr>
        <p:grpSpPr>
          <a:xfrm>
            <a:off x="10083475" y="406118"/>
            <a:ext cx="7175825" cy="943538"/>
            <a:chOff x="0" y="0"/>
            <a:chExt cx="9567766" cy="1258051"/>
          </a:xfrm>
        </p:grpSpPr>
        <p:sp>
          <p:nvSpPr>
            <p:cNvPr id="6" name="TextBox 6"/>
            <p:cNvSpPr txBox="1"/>
            <p:nvPr/>
          </p:nvSpPr>
          <p:spPr>
            <a:xfrm>
              <a:off x="0" y="114300"/>
              <a:ext cx="9567766" cy="1143751"/>
            </a:xfrm>
            <a:prstGeom prst="rect">
              <a:avLst/>
            </a:prstGeom>
          </p:spPr>
          <p:txBody>
            <a:bodyPr lIns="0" tIns="0" rIns="0" bIns="0" rtlCol="0" anchor="t">
              <a:spAutoFit/>
            </a:bodyPr>
            <a:lstStyle/>
            <a:p>
              <a:pPr marL="0" lvl="0" indent="0" algn="ctr">
                <a:lnSpc>
                  <a:spcPts val="6236"/>
                </a:lnSpc>
              </a:pPr>
              <a:r>
                <a:rPr lang="en-US" sz="6236" spc="-342">
                  <a:solidFill>
                    <a:srgbClr val="097D4C"/>
                  </a:solidFill>
                  <a:latin typeface="Hobo"/>
                  <a:ea typeface="Hobo"/>
                  <a:cs typeface="Hobo"/>
                  <a:sym typeface="Hobo"/>
                </a:rPr>
                <a:t>Purpose</a:t>
              </a:r>
            </a:p>
          </p:txBody>
        </p:sp>
        <p:sp>
          <p:nvSpPr>
            <p:cNvPr id="7" name="Freeform 7"/>
            <p:cNvSpPr/>
            <p:nvPr/>
          </p:nvSpPr>
          <p:spPr>
            <a:xfrm flipH="1">
              <a:off x="8974556" y="49951"/>
              <a:ext cx="356196" cy="355306"/>
            </a:xfrm>
            <a:custGeom>
              <a:avLst/>
              <a:gdLst/>
              <a:ahLst/>
              <a:cxnLst/>
              <a:rect l="l" t="t" r="r" b="b"/>
              <a:pathLst>
                <a:path w="356196" h="355306">
                  <a:moveTo>
                    <a:pt x="356197" y="0"/>
                  </a:moveTo>
                  <a:lnTo>
                    <a:pt x="0" y="0"/>
                  </a:lnTo>
                  <a:lnTo>
                    <a:pt x="0" y="355306"/>
                  </a:lnTo>
                  <a:lnTo>
                    <a:pt x="356197" y="355306"/>
                  </a:lnTo>
                  <a:lnTo>
                    <a:pt x="35619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3482030" y="9663979"/>
            <a:ext cx="25252060" cy="623021"/>
            <a:chOff x="0" y="0"/>
            <a:chExt cx="33669413" cy="830695"/>
          </a:xfrm>
        </p:grpSpPr>
        <p:grpSp>
          <p:nvGrpSpPr>
            <p:cNvPr id="9" name="Group 9"/>
            <p:cNvGrpSpPr/>
            <p:nvPr/>
          </p:nvGrpSpPr>
          <p:grpSpPr>
            <a:xfrm>
              <a:off x="0" y="0"/>
              <a:ext cx="415347" cy="415347"/>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 name="TextBox 1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2" name="Group 12"/>
            <p:cNvGrpSpPr/>
            <p:nvPr/>
          </p:nvGrpSpPr>
          <p:grpSpPr>
            <a:xfrm>
              <a:off x="415347" y="415347"/>
              <a:ext cx="415347" cy="415347"/>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 name="TextBox 1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5" name="Group 15"/>
            <p:cNvGrpSpPr/>
            <p:nvPr/>
          </p:nvGrpSpPr>
          <p:grpSpPr>
            <a:xfrm>
              <a:off x="830695" y="0"/>
              <a:ext cx="415347" cy="415347"/>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 name="TextBox 1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8" name="Group 18"/>
            <p:cNvGrpSpPr/>
            <p:nvPr/>
          </p:nvGrpSpPr>
          <p:grpSpPr>
            <a:xfrm>
              <a:off x="1246042" y="415347"/>
              <a:ext cx="415347" cy="415347"/>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 name="TextBox 2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1" name="Group 21"/>
            <p:cNvGrpSpPr/>
            <p:nvPr/>
          </p:nvGrpSpPr>
          <p:grpSpPr>
            <a:xfrm>
              <a:off x="1661389" y="0"/>
              <a:ext cx="415347" cy="415347"/>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 name="TextBox 2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4" name="Group 24"/>
            <p:cNvGrpSpPr/>
            <p:nvPr/>
          </p:nvGrpSpPr>
          <p:grpSpPr>
            <a:xfrm>
              <a:off x="2076736" y="415347"/>
              <a:ext cx="415347" cy="415347"/>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6" name="TextBox 2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7" name="Group 27"/>
            <p:cNvGrpSpPr/>
            <p:nvPr/>
          </p:nvGrpSpPr>
          <p:grpSpPr>
            <a:xfrm>
              <a:off x="2492084" y="0"/>
              <a:ext cx="415347" cy="415347"/>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9" name="TextBox 2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30" name="Group 30"/>
            <p:cNvGrpSpPr/>
            <p:nvPr/>
          </p:nvGrpSpPr>
          <p:grpSpPr>
            <a:xfrm>
              <a:off x="2907431" y="415347"/>
              <a:ext cx="415347" cy="415347"/>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2" name="TextBox 3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33" name="Group 33"/>
            <p:cNvGrpSpPr/>
            <p:nvPr/>
          </p:nvGrpSpPr>
          <p:grpSpPr>
            <a:xfrm>
              <a:off x="3322778" y="0"/>
              <a:ext cx="415347" cy="415347"/>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5" name="TextBox 3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36" name="Group 36"/>
            <p:cNvGrpSpPr/>
            <p:nvPr/>
          </p:nvGrpSpPr>
          <p:grpSpPr>
            <a:xfrm>
              <a:off x="3738125" y="415347"/>
              <a:ext cx="415347" cy="415347"/>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38" name="TextBox 3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39" name="Group 39"/>
            <p:cNvGrpSpPr/>
            <p:nvPr/>
          </p:nvGrpSpPr>
          <p:grpSpPr>
            <a:xfrm>
              <a:off x="4153473" y="0"/>
              <a:ext cx="415347" cy="415347"/>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1" name="TextBox 4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42" name="Group 42"/>
            <p:cNvGrpSpPr/>
            <p:nvPr/>
          </p:nvGrpSpPr>
          <p:grpSpPr>
            <a:xfrm>
              <a:off x="4568820" y="415347"/>
              <a:ext cx="415347" cy="415347"/>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4" name="TextBox 4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45" name="Group 45"/>
            <p:cNvGrpSpPr/>
            <p:nvPr/>
          </p:nvGrpSpPr>
          <p:grpSpPr>
            <a:xfrm>
              <a:off x="4984167" y="0"/>
              <a:ext cx="415347" cy="415347"/>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47" name="TextBox 4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48" name="Group 48"/>
            <p:cNvGrpSpPr/>
            <p:nvPr/>
          </p:nvGrpSpPr>
          <p:grpSpPr>
            <a:xfrm>
              <a:off x="5399514" y="415347"/>
              <a:ext cx="415347" cy="415347"/>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0" name="TextBox 5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51" name="Group 51"/>
            <p:cNvGrpSpPr/>
            <p:nvPr/>
          </p:nvGrpSpPr>
          <p:grpSpPr>
            <a:xfrm>
              <a:off x="5814862" y="0"/>
              <a:ext cx="415347" cy="415347"/>
              <a:chOff x="0" y="0"/>
              <a:chExt cx="812800" cy="812800"/>
            </a:xfrm>
          </p:grpSpPr>
          <p:sp>
            <p:nvSpPr>
              <p:cNvPr id="52" name="Freeform 5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3" name="TextBox 5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54" name="Group 54"/>
            <p:cNvGrpSpPr/>
            <p:nvPr/>
          </p:nvGrpSpPr>
          <p:grpSpPr>
            <a:xfrm>
              <a:off x="6230209" y="415347"/>
              <a:ext cx="415347" cy="415347"/>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6" name="TextBox 5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57" name="Group 57"/>
            <p:cNvGrpSpPr/>
            <p:nvPr/>
          </p:nvGrpSpPr>
          <p:grpSpPr>
            <a:xfrm>
              <a:off x="6645556" y="0"/>
              <a:ext cx="415347" cy="415347"/>
              <a:chOff x="0" y="0"/>
              <a:chExt cx="812800" cy="812800"/>
            </a:xfrm>
          </p:grpSpPr>
          <p:sp>
            <p:nvSpPr>
              <p:cNvPr id="58" name="Freeform 5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59" name="TextBox 5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60" name="Group 60"/>
            <p:cNvGrpSpPr/>
            <p:nvPr/>
          </p:nvGrpSpPr>
          <p:grpSpPr>
            <a:xfrm>
              <a:off x="7060904" y="415347"/>
              <a:ext cx="415347" cy="415347"/>
              <a:chOff x="0" y="0"/>
              <a:chExt cx="812800" cy="812800"/>
            </a:xfrm>
          </p:grpSpPr>
          <p:sp>
            <p:nvSpPr>
              <p:cNvPr id="61" name="Freeform 6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2" name="TextBox 6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63" name="Group 63"/>
            <p:cNvGrpSpPr/>
            <p:nvPr/>
          </p:nvGrpSpPr>
          <p:grpSpPr>
            <a:xfrm>
              <a:off x="7476251" y="0"/>
              <a:ext cx="415347" cy="415347"/>
              <a:chOff x="0" y="0"/>
              <a:chExt cx="812800" cy="812800"/>
            </a:xfrm>
          </p:grpSpPr>
          <p:sp>
            <p:nvSpPr>
              <p:cNvPr id="64" name="Freeform 6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5" name="TextBox 6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66" name="Group 66"/>
            <p:cNvGrpSpPr/>
            <p:nvPr/>
          </p:nvGrpSpPr>
          <p:grpSpPr>
            <a:xfrm>
              <a:off x="7891598" y="415347"/>
              <a:ext cx="415347" cy="415347"/>
              <a:chOff x="0" y="0"/>
              <a:chExt cx="812800" cy="812800"/>
            </a:xfrm>
          </p:grpSpPr>
          <p:sp>
            <p:nvSpPr>
              <p:cNvPr id="67" name="Freeform 6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68" name="TextBox 6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69" name="Group 69"/>
            <p:cNvGrpSpPr/>
            <p:nvPr/>
          </p:nvGrpSpPr>
          <p:grpSpPr>
            <a:xfrm>
              <a:off x="8306945" y="0"/>
              <a:ext cx="415347" cy="415347"/>
              <a:chOff x="0" y="0"/>
              <a:chExt cx="812800" cy="812800"/>
            </a:xfrm>
          </p:grpSpPr>
          <p:sp>
            <p:nvSpPr>
              <p:cNvPr id="70" name="Freeform 7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1" name="TextBox 7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72" name="Group 72"/>
            <p:cNvGrpSpPr/>
            <p:nvPr/>
          </p:nvGrpSpPr>
          <p:grpSpPr>
            <a:xfrm>
              <a:off x="8722293" y="415347"/>
              <a:ext cx="415347" cy="415347"/>
              <a:chOff x="0" y="0"/>
              <a:chExt cx="812800" cy="812800"/>
            </a:xfrm>
          </p:grpSpPr>
          <p:sp>
            <p:nvSpPr>
              <p:cNvPr id="73" name="Freeform 7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4" name="TextBox 7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75" name="Group 75"/>
            <p:cNvGrpSpPr/>
            <p:nvPr/>
          </p:nvGrpSpPr>
          <p:grpSpPr>
            <a:xfrm>
              <a:off x="9137640" y="0"/>
              <a:ext cx="415347" cy="415347"/>
              <a:chOff x="0" y="0"/>
              <a:chExt cx="812800" cy="812800"/>
            </a:xfrm>
          </p:grpSpPr>
          <p:sp>
            <p:nvSpPr>
              <p:cNvPr id="76" name="Freeform 7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77" name="TextBox 7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78" name="Group 78"/>
            <p:cNvGrpSpPr/>
            <p:nvPr/>
          </p:nvGrpSpPr>
          <p:grpSpPr>
            <a:xfrm>
              <a:off x="9552987" y="415347"/>
              <a:ext cx="415347" cy="415347"/>
              <a:chOff x="0" y="0"/>
              <a:chExt cx="812800" cy="812800"/>
            </a:xfrm>
          </p:grpSpPr>
          <p:sp>
            <p:nvSpPr>
              <p:cNvPr id="79" name="Freeform 7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0" name="TextBox 8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81" name="Group 81"/>
            <p:cNvGrpSpPr/>
            <p:nvPr/>
          </p:nvGrpSpPr>
          <p:grpSpPr>
            <a:xfrm>
              <a:off x="9968334" y="0"/>
              <a:ext cx="415347" cy="415347"/>
              <a:chOff x="0" y="0"/>
              <a:chExt cx="812800" cy="812800"/>
            </a:xfrm>
          </p:grpSpPr>
          <p:sp>
            <p:nvSpPr>
              <p:cNvPr id="82" name="Freeform 8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3" name="TextBox 8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84" name="Group 84"/>
            <p:cNvGrpSpPr/>
            <p:nvPr/>
          </p:nvGrpSpPr>
          <p:grpSpPr>
            <a:xfrm>
              <a:off x="10383682" y="415347"/>
              <a:ext cx="415347" cy="415347"/>
              <a:chOff x="0" y="0"/>
              <a:chExt cx="812800" cy="812800"/>
            </a:xfrm>
          </p:grpSpPr>
          <p:sp>
            <p:nvSpPr>
              <p:cNvPr id="85" name="Freeform 8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6" name="TextBox 8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87" name="Group 87"/>
            <p:cNvGrpSpPr/>
            <p:nvPr/>
          </p:nvGrpSpPr>
          <p:grpSpPr>
            <a:xfrm>
              <a:off x="10799029" y="0"/>
              <a:ext cx="415347" cy="415347"/>
              <a:chOff x="0" y="0"/>
              <a:chExt cx="812800" cy="812800"/>
            </a:xfrm>
          </p:grpSpPr>
          <p:sp>
            <p:nvSpPr>
              <p:cNvPr id="88" name="Freeform 8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89" name="TextBox 8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90" name="Group 90"/>
            <p:cNvGrpSpPr/>
            <p:nvPr/>
          </p:nvGrpSpPr>
          <p:grpSpPr>
            <a:xfrm>
              <a:off x="13285062" y="0"/>
              <a:ext cx="415347" cy="415347"/>
              <a:chOff x="0" y="0"/>
              <a:chExt cx="812800" cy="812800"/>
            </a:xfrm>
          </p:grpSpPr>
          <p:sp>
            <p:nvSpPr>
              <p:cNvPr id="91" name="Freeform 9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2" name="TextBox 9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93" name="Group 93"/>
            <p:cNvGrpSpPr/>
            <p:nvPr/>
          </p:nvGrpSpPr>
          <p:grpSpPr>
            <a:xfrm>
              <a:off x="11214376" y="415347"/>
              <a:ext cx="415347" cy="415347"/>
              <a:chOff x="0" y="0"/>
              <a:chExt cx="812800" cy="812800"/>
            </a:xfrm>
          </p:grpSpPr>
          <p:sp>
            <p:nvSpPr>
              <p:cNvPr id="94" name="Freeform 9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5" name="TextBox 9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96" name="Group 96"/>
            <p:cNvGrpSpPr/>
            <p:nvPr/>
          </p:nvGrpSpPr>
          <p:grpSpPr>
            <a:xfrm>
              <a:off x="13700409" y="415347"/>
              <a:ext cx="415347" cy="415347"/>
              <a:chOff x="0" y="0"/>
              <a:chExt cx="812800" cy="812800"/>
            </a:xfrm>
          </p:grpSpPr>
          <p:sp>
            <p:nvSpPr>
              <p:cNvPr id="97" name="Freeform 9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98" name="TextBox 9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99" name="Group 99"/>
            <p:cNvGrpSpPr/>
            <p:nvPr/>
          </p:nvGrpSpPr>
          <p:grpSpPr>
            <a:xfrm>
              <a:off x="11629723" y="0"/>
              <a:ext cx="415347" cy="415347"/>
              <a:chOff x="0" y="0"/>
              <a:chExt cx="812800" cy="812800"/>
            </a:xfrm>
          </p:grpSpPr>
          <p:sp>
            <p:nvSpPr>
              <p:cNvPr id="100" name="Freeform 10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1" name="TextBox 10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02" name="Group 102"/>
            <p:cNvGrpSpPr/>
            <p:nvPr/>
          </p:nvGrpSpPr>
          <p:grpSpPr>
            <a:xfrm>
              <a:off x="14115756" y="0"/>
              <a:ext cx="415347" cy="415347"/>
              <a:chOff x="0" y="0"/>
              <a:chExt cx="812800" cy="812800"/>
            </a:xfrm>
          </p:grpSpPr>
          <p:sp>
            <p:nvSpPr>
              <p:cNvPr id="103" name="Freeform 10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4" name="TextBox 10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05" name="Group 105"/>
            <p:cNvGrpSpPr/>
            <p:nvPr/>
          </p:nvGrpSpPr>
          <p:grpSpPr>
            <a:xfrm>
              <a:off x="15771095" y="0"/>
              <a:ext cx="415347" cy="415347"/>
              <a:chOff x="0" y="0"/>
              <a:chExt cx="812800" cy="812800"/>
            </a:xfrm>
          </p:grpSpPr>
          <p:sp>
            <p:nvSpPr>
              <p:cNvPr id="106" name="Freeform 10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07" name="TextBox 10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08" name="Group 108"/>
            <p:cNvGrpSpPr/>
            <p:nvPr/>
          </p:nvGrpSpPr>
          <p:grpSpPr>
            <a:xfrm>
              <a:off x="12045071" y="415347"/>
              <a:ext cx="415347" cy="415347"/>
              <a:chOff x="0" y="0"/>
              <a:chExt cx="812800" cy="812800"/>
            </a:xfrm>
          </p:grpSpPr>
          <p:sp>
            <p:nvSpPr>
              <p:cNvPr id="109" name="Freeform 10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0" name="TextBox 11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11" name="Group 111"/>
            <p:cNvGrpSpPr/>
            <p:nvPr/>
          </p:nvGrpSpPr>
          <p:grpSpPr>
            <a:xfrm>
              <a:off x="14531104" y="415347"/>
              <a:ext cx="415347" cy="415347"/>
              <a:chOff x="0" y="0"/>
              <a:chExt cx="812800" cy="812800"/>
            </a:xfrm>
          </p:grpSpPr>
          <p:sp>
            <p:nvSpPr>
              <p:cNvPr id="112" name="Freeform 1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3" name="TextBox 11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14" name="Group 114"/>
            <p:cNvGrpSpPr/>
            <p:nvPr/>
          </p:nvGrpSpPr>
          <p:grpSpPr>
            <a:xfrm>
              <a:off x="16186442" y="415347"/>
              <a:ext cx="415347" cy="415347"/>
              <a:chOff x="0" y="0"/>
              <a:chExt cx="812800" cy="812800"/>
            </a:xfrm>
          </p:grpSpPr>
          <p:sp>
            <p:nvSpPr>
              <p:cNvPr id="115" name="Freeform 1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6" name="TextBox 11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17" name="Group 117"/>
            <p:cNvGrpSpPr/>
            <p:nvPr/>
          </p:nvGrpSpPr>
          <p:grpSpPr>
            <a:xfrm>
              <a:off x="12460418" y="0"/>
              <a:ext cx="415347" cy="415347"/>
              <a:chOff x="0" y="0"/>
              <a:chExt cx="812800" cy="812800"/>
            </a:xfrm>
          </p:grpSpPr>
          <p:sp>
            <p:nvSpPr>
              <p:cNvPr id="118" name="Freeform 1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19" name="TextBox 11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20" name="Group 120"/>
            <p:cNvGrpSpPr/>
            <p:nvPr/>
          </p:nvGrpSpPr>
          <p:grpSpPr>
            <a:xfrm>
              <a:off x="14946451" y="0"/>
              <a:ext cx="415347" cy="415347"/>
              <a:chOff x="0" y="0"/>
              <a:chExt cx="812800" cy="812800"/>
            </a:xfrm>
          </p:grpSpPr>
          <p:sp>
            <p:nvSpPr>
              <p:cNvPr id="121" name="Freeform 1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22" name="TextBox 12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23" name="Group 123"/>
            <p:cNvGrpSpPr/>
            <p:nvPr/>
          </p:nvGrpSpPr>
          <p:grpSpPr>
            <a:xfrm>
              <a:off x="16601789" y="0"/>
              <a:ext cx="415347" cy="415347"/>
              <a:chOff x="0" y="0"/>
              <a:chExt cx="812800" cy="812800"/>
            </a:xfrm>
          </p:grpSpPr>
          <p:sp>
            <p:nvSpPr>
              <p:cNvPr id="124" name="Freeform 1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25" name="TextBox 12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26" name="Group 126"/>
            <p:cNvGrpSpPr/>
            <p:nvPr/>
          </p:nvGrpSpPr>
          <p:grpSpPr>
            <a:xfrm>
              <a:off x="12875765" y="415347"/>
              <a:ext cx="415347" cy="415347"/>
              <a:chOff x="0" y="0"/>
              <a:chExt cx="812800" cy="812800"/>
            </a:xfrm>
          </p:grpSpPr>
          <p:sp>
            <p:nvSpPr>
              <p:cNvPr id="127" name="Freeform 1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28" name="TextBox 12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29" name="Group 129"/>
            <p:cNvGrpSpPr/>
            <p:nvPr/>
          </p:nvGrpSpPr>
          <p:grpSpPr>
            <a:xfrm>
              <a:off x="15361798" y="415347"/>
              <a:ext cx="415347" cy="415347"/>
              <a:chOff x="0" y="0"/>
              <a:chExt cx="812800" cy="812800"/>
            </a:xfrm>
          </p:grpSpPr>
          <p:sp>
            <p:nvSpPr>
              <p:cNvPr id="130" name="Freeform 1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31" name="TextBox 13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32" name="Group 132"/>
            <p:cNvGrpSpPr/>
            <p:nvPr/>
          </p:nvGrpSpPr>
          <p:grpSpPr>
            <a:xfrm>
              <a:off x="16652277" y="0"/>
              <a:ext cx="415347" cy="415347"/>
              <a:chOff x="0" y="0"/>
              <a:chExt cx="812800" cy="812800"/>
            </a:xfrm>
          </p:grpSpPr>
          <p:sp>
            <p:nvSpPr>
              <p:cNvPr id="133" name="Freeform 1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34" name="TextBox 13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35" name="Group 135"/>
            <p:cNvGrpSpPr/>
            <p:nvPr/>
          </p:nvGrpSpPr>
          <p:grpSpPr>
            <a:xfrm>
              <a:off x="17067624" y="415347"/>
              <a:ext cx="415347" cy="415347"/>
              <a:chOff x="0" y="0"/>
              <a:chExt cx="812800" cy="812800"/>
            </a:xfrm>
          </p:grpSpPr>
          <p:sp>
            <p:nvSpPr>
              <p:cNvPr id="136" name="Freeform 1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37" name="TextBox 13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38" name="Group 138"/>
            <p:cNvGrpSpPr/>
            <p:nvPr/>
          </p:nvGrpSpPr>
          <p:grpSpPr>
            <a:xfrm>
              <a:off x="17482971" y="0"/>
              <a:ext cx="415347" cy="415347"/>
              <a:chOff x="0" y="0"/>
              <a:chExt cx="812800" cy="812800"/>
            </a:xfrm>
          </p:grpSpPr>
          <p:sp>
            <p:nvSpPr>
              <p:cNvPr id="139" name="Freeform 1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0" name="TextBox 14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41" name="Group 141"/>
            <p:cNvGrpSpPr/>
            <p:nvPr/>
          </p:nvGrpSpPr>
          <p:grpSpPr>
            <a:xfrm>
              <a:off x="17898319" y="415347"/>
              <a:ext cx="415347" cy="415347"/>
              <a:chOff x="0" y="0"/>
              <a:chExt cx="812800" cy="812800"/>
            </a:xfrm>
          </p:grpSpPr>
          <p:sp>
            <p:nvSpPr>
              <p:cNvPr id="142" name="Freeform 14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3" name="TextBox 14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44" name="Group 144"/>
            <p:cNvGrpSpPr/>
            <p:nvPr/>
          </p:nvGrpSpPr>
          <p:grpSpPr>
            <a:xfrm>
              <a:off x="18313666" y="0"/>
              <a:ext cx="415347" cy="415347"/>
              <a:chOff x="0" y="0"/>
              <a:chExt cx="812800" cy="812800"/>
            </a:xfrm>
          </p:grpSpPr>
          <p:sp>
            <p:nvSpPr>
              <p:cNvPr id="145" name="Freeform 14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6" name="TextBox 14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47" name="Group 147"/>
            <p:cNvGrpSpPr/>
            <p:nvPr/>
          </p:nvGrpSpPr>
          <p:grpSpPr>
            <a:xfrm>
              <a:off x="18729013" y="415347"/>
              <a:ext cx="415347" cy="415347"/>
              <a:chOff x="0" y="0"/>
              <a:chExt cx="812800" cy="812800"/>
            </a:xfrm>
          </p:grpSpPr>
          <p:sp>
            <p:nvSpPr>
              <p:cNvPr id="148" name="Freeform 14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49" name="TextBox 14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50" name="Group 150"/>
            <p:cNvGrpSpPr/>
            <p:nvPr/>
          </p:nvGrpSpPr>
          <p:grpSpPr>
            <a:xfrm>
              <a:off x="19144361" y="0"/>
              <a:ext cx="415347" cy="415347"/>
              <a:chOff x="0" y="0"/>
              <a:chExt cx="812800" cy="812800"/>
            </a:xfrm>
          </p:grpSpPr>
          <p:sp>
            <p:nvSpPr>
              <p:cNvPr id="151" name="Freeform 1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2" name="TextBox 15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53" name="Group 153"/>
            <p:cNvGrpSpPr/>
            <p:nvPr/>
          </p:nvGrpSpPr>
          <p:grpSpPr>
            <a:xfrm>
              <a:off x="19559708" y="415347"/>
              <a:ext cx="415347" cy="415347"/>
              <a:chOff x="0" y="0"/>
              <a:chExt cx="812800" cy="812800"/>
            </a:xfrm>
          </p:grpSpPr>
          <p:sp>
            <p:nvSpPr>
              <p:cNvPr id="154" name="Freeform 1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5" name="TextBox 15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56" name="Group 156"/>
            <p:cNvGrpSpPr/>
            <p:nvPr/>
          </p:nvGrpSpPr>
          <p:grpSpPr>
            <a:xfrm>
              <a:off x="19975055" y="0"/>
              <a:ext cx="415347" cy="415347"/>
              <a:chOff x="0" y="0"/>
              <a:chExt cx="812800" cy="812800"/>
            </a:xfrm>
          </p:grpSpPr>
          <p:sp>
            <p:nvSpPr>
              <p:cNvPr id="157" name="Freeform 15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58" name="TextBox 15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59" name="Group 159"/>
            <p:cNvGrpSpPr/>
            <p:nvPr/>
          </p:nvGrpSpPr>
          <p:grpSpPr>
            <a:xfrm>
              <a:off x="20390402" y="415347"/>
              <a:ext cx="415347" cy="415347"/>
              <a:chOff x="0" y="0"/>
              <a:chExt cx="812800" cy="812800"/>
            </a:xfrm>
          </p:grpSpPr>
          <p:sp>
            <p:nvSpPr>
              <p:cNvPr id="160" name="Freeform 16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61" name="TextBox 16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62" name="Group 162"/>
            <p:cNvGrpSpPr/>
            <p:nvPr/>
          </p:nvGrpSpPr>
          <p:grpSpPr>
            <a:xfrm>
              <a:off x="20805750" y="0"/>
              <a:ext cx="415347" cy="415347"/>
              <a:chOff x="0" y="0"/>
              <a:chExt cx="812800" cy="812800"/>
            </a:xfrm>
          </p:grpSpPr>
          <p:sp>
            <p:nvSpPr>
              <p:cNvPr id="163" name="Freeform 16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64" name="TextBox 16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65" name="Group 165"/>
            <p:cNvGrpSpPr/>
            <p:nvPr/>
          </p:nvGrpSpPr>
          <p:grpSpPr>
            <a:xfrm>
              <a:off x="21221097" y="415347"/>
              <a:ext cx="415347" cy="415347"/>
              <a:chOff x="0" y="0"/>
              <a:chExt cx="812800" cy="812800"/>
            </a:xfrm>
          </p:grpSpPr>
          <p:sp>
            <p:nvSpPr>
              <p:cNvPr id="166" name="Freeform 16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67" name="TextBox 16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68" name="Group 168"/>
            <p:cNvGrpSpPr/>
            <p:nvPr/>
          </p:nvGrpSpPr>
          <p:grpSpPr>
            <a:xfrm>
              <a:off x="21636444" y="0"/>
              <a:ext cx="415347" cy="415347"/>
              <a:chOff x="0" y="0"/>
              <a:chExt cx="812800" cy="812800"/>
            </a:xfrm>
          </p:grpSpPr>
          <p:sp>
            <p:nvSpPr>
              <p:cNvPr id="169" name="Freeform 16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0" name="TextBox 17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71" name="Group 171"/>
            <p:cNvGrpSpPr/>
            <p:nvPr/>
          </p:nvGrpSpPr>
          <p:grpSpPr>
            <a:xfrm>
              <a:off x="22051791" y="415347"/>
              <a:ext cx="415347" cy="415347"/>
              <a:chOff x="0" y="0"/>
              <a:chExt cx="812800" cy="812800"/>
            </a:xfrm>
          </p:grpSpPr>
          <p:sp>
            <p:nvSpPr>
              <p:cNvPr id="172" name="Freeform 17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3" name="TextBox 17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74" name="Group 174"/>
            <p:cNvGrpSpPr/>
            <p:nvPr/>
          </p:nvGrpSpPr>
          <p:grpSpPr>
            <a:xfrm>
              <a:off x="22467139" y="0"/>
              <a:ext cx="415347" cy="415347"/>
              <a:chOff x="0" y="0"/>
              <a:chExt cx="812800" cy="812800"/>
            </a:xfrm>
          </p:grpSpPr>
          <p:sp>
            <p:nvSpPr>
              <p:cNvPr id="175" name="Freeform 17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6" name="TextBox 17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77" name="Group 177"/>
            <p:cNvGrpSpPr/>
            <p:nvPr/>
          </p:nvGrpSpPr>
          <p:grpSpPr>
            <a:xfrm>
              <a:off x="22882486" y="415347"/>
              <a:ext cx="415347" cy="415347"/>
              <a:chOff x="0" y="0"/>
              <a:chExt cx="812800" cy="812800"/>
            </a:xfrm>
          </p:grpSpPr>
          <p:sp>
            <p:nvSpPr>
              <p:cNvPr id="178" name="Freeform 17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79" name="TextBox 17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80" name="Group 180"/>
            <p:cNvGrpSpPr/>
            <p:nvPr/>
          </p:nvGrpSpPr>
          <p:grpSpPr>
            <a:xfrm>
              <a:off x="23297833" y="0"/>
              <a:ext cx="415347" cy="415347"/>
              <a:chOff x="0" y="0"/>
              <a:chExt cx="812800" cy="812800"/>
            </a:xfrm>
          </p:grpSpPr>
          <p:sp>
            <p:nvSpPr>
              <p:cNvPr id="181" name="Freeform 18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2" name="TextBox 18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83" name="Group 183"/>
            <p:cNvGrpSpPr/>
            <p:nvPr/>
          </p:nvGrpSpPr>
          <p:grpSpPr>
            <a:xfrm>
              <a:off x="23713180" y="415347"/>
              <a:ext cx="415347" cy="415347"/>
              <a:chOff x="0" y="0"/>
              <a:chExt cx="812800" cy="812800"/>
            </a:xfrm>
          </p:grpSpPr>
          <p:sp>
            <p:nvSpPr>
              <p:cNvPr id="184" name="Freeform 18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5" name="TextBox 18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86" name="Group 186"/>
            <p:cNvGrpSpPr/>
            <p:nvPr/>
          </p:nvGrpSpPr>
          <p:grpSpPr>
            <a:xfrm>
              <a:off x="24128528" y="0"/>
              <a:ext cx="415347" cy="415347"/>
              <a:chOff x="0" y="0"/>
              <a:chExt cx="812800" cy="812800"/>
            </a:xfrm>
          </p:grpSpPr>
          <p:sp>
            <p:nvSpPr>
              <p:cNvPr id="187" name="Freeform 18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88" name="TextBox 18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89" name="Group 189"/>
            <p:cNvGrpSpPr/>
            <p:nvPr/>
          </p:nvGrpSpPr>
          <p:grpSpPr>
            <a:xfrm>
              <a:off x="24543875" y="415347"/>
              <a:ext cx="415347" cy="415347"/>
              <a:chOff x="0" y="0"/>
              <a:chExt cx="812800" cy="812800"/>
            </a:xfrm>
          </p:grpSpPr>
          <p:sp>
            <p:nvSpPr>
              <p:cNvPr id="190" name="Freeform 19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91" name="TextBox 19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92" name="Group 192"/>
            <p:cNvGrpSpPr/>
            <p:nvPr/>
          </p:nvGrpSpPr>
          <p:grpSpPr>
            <a:xfrm>
              <a:off x="24959222" y="0"/>
              <a:ext cx="415347" cy="415347"/>
              <a:chOff x="0" y="0"/>
              <a:chExt cx="812800" cy="812800"/>
            </a:xfrm>
          </p:grpSpPr>
          <p:sp>
            <p:nvSpPr>
              <p:cNvPr id="193" name="Freeform 19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94" name="TextBox 19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95" name="Group 195"/>
            <p:cNvGrpSpPr/>
            <p:nvPr/>
          </p:nvGrpSpPr>
          <p:grpSpPr>
            <a:xfrm>
              <a:off x="25374570" y="415347"/>
              <a:ext cx="415347" cy="415347"/>
              <a:chOff x="0" y="0"/>
              <a:chExt cx="812800" cy="812800"/>
            </a:xfrm>
          </p:grpSpPr>
          <p:sp>
            <p:nvSpPr>
              <p:cNvPr id="196" name="Freeform 19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197" name="TextBox 19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198" name="Group 198"/>
            <p:cNvGrpSpPr/>
            <p:nvPr/>
          </p:nvGrpSpPr>
          <p:grpSpPr>
            <a:xfrm>
              <a:off x="25789917" y="0"/>
              <a:ext cx="415347" cy="415347"/>
              <a:chOff x="0" y="0"/>
              <a:chExt cx="812800" cy="812800"/>
            </a:xfrm>
          </p:grpSpPr>
          <p:sp>
            <p:nvSpPr>
              <p:cNvPr id="199" name="Freeform 19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0" name="TextBox 20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01" name="Group 201"/>
            <p:cNvGrpSpPr/>
            <p:nvPr/>
          </p:nvGrpSpPr>
          <p:grpSpPr>
            <a:xfrm>
              <a:off x="26205264" y="415347"/>
              <a:ext cx="415347" cy="415347"/>
              <a:chOff x="0" y="0"/>
              <a:chExt cx="812800" cy="812800"/>
            </a:xfrm>
          </p:grpSpPr>
          <p:sp>
            <p:nvSpPr>
              <p:cNvPr id="202" name="Freeform 20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3" name="TextBox 20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04" name="Group 204"/>
            <p:cNvGrpSpPr/>
            <p:nvPr/>
          </p:nvGrpSpPr>
          <p:grpSpPr>
            <a:xfrm>
              <a:off x="26620611" y="0"/>
              <a:ext cx="415347" cy="415347"/>
              <a:chOff x="0" y="0"/>
              <a:chExt cx="812800" cy="812800"/>
            </a:xfrm>
          </p:grpSpPr>
          <p:sp>
            <p:nvSpPr>
              <p:cNvPr id="205" name="Freeform 20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6" name="TextBox 20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07" name="Group 207"/>
            <p:cNvGrpSpPr/>
            <p:nvPr/>
          </p:nvGrpSpPr>
          <p:grpSpPr>
            <a:xfrm>
              <a:off x="27035959" y="415347"/>
              <a:ext cx="415347" cy="415347"/>
              <a:chOff x="0" y="0"/>
              <a:chExt cx="812800" cy="812800"/>
            </a:xfrm>
          </p:grpSpPr>
          <p:sp>
            <p:nvSpPr>
              <p:cNvPr id="208" name="Freeform 20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09" name="TextBox 20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10" name="Group 210"/>
            <p:cNvGrpSpPr/>
            <p:nvPr/>
          </p:nvGrpSpPr>
          <p:grpSpPr>
            <a:xfrm>
              <a:off x="27451306" y="0"/>
              <a:ext cx="415347" cy="415347"/>
              <a:chOff x="0" y="0"/>
              <a:chExt cx="812800" cy="812800"/>
            </a:xfrm>
          </p:grpSpPr>
          <p:sp>
            <p:nvSpPr>
              <p:cNvPr id="211" name="Freeform 2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2" name="TextBox 21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13" name="Group 213"/>
            <p:cNvGrpSpPr/>
            <p:nvPr/>
          </p:nvGrpSpPr>
          <p:grpSpPr>
            <a:xfrm>
              <a:off x="29937339" y="0"/>
              <a:ext cx="415347" cy="415347"/>
              <a:chOff x="0" y="0"/>
              <a:chExt cx="812800" cy="812800"/>
            </a:xfrm>
          </p:grpSpPr>
          <p:sp>
            <p:nvSpPr>
              <p:cNvPr id="214" name="Freeform 2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5" name="TextBox 21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16" name="Group 216"/>
            <p:cNvGrpSpPr/>
            <p:nvPr/>
          </p:nvGrpSpPr>
          <p:grpSpPr>
            <a:xfrm>
              <a:off x="27866653" y="415347"/>
              <a:ext cx="415347" cy="415347"/>
              <a:chOff x="0" y="0"/>
              <a:chExt cx="812800" cy="812800"/>
            </a:xfrm>
          </p:grpSpPr>
          <p:sp>
            <p:nvSpPr>
              <p:cNvPr id="217" name="Freeform 2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18" name="TextBox 21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19" name="Group 219"/>
            <p:cNvGrpSpPr/>
            <p:nvPr/>
          </p:nvGrpSpPr>
          <p:grpSpPr>
            <a:xfrm>
              <a:off x="30352686" y="415347"/>
              <a:ext cx="415347" cy="415347"/>
              <a:chOff x="0" y="0"/>
              <a:chExt cx="812800" cy="812800"/>
            </a:xfrm>
          </p:grpSpPr>
          <p:sp>
            <p:nvSpPr>
              <p:cNvPr id="220" name="Freeform 2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21" name="TextBox 22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22" name="Group 222"/>
            <p:cNvGrpSpPr/>
            <p:nvPr/>
          </p:nvGrpSpPr>
          <p:grpSpPr>
            <a:xfrm>
              <a:off x="28282000" y="0"/>
              <a:ext cx="415347" cy="415347"/>
              <a:chOff x="0" y="0"/>
              <a:chExt cx="812800" cy="812800"/>
            </a:xfrm>
          </p:grpSpPr>
          <p:sp>
            <p:nvSpPr>
              <p:cNvPr id="223" name="Freeform 2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24" name="TextBox 22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25" name="Group 225"/>
            <p:cNvGrpSpPr/>
            <p:nvPr/>
          </p:nvGrpSpPr>
          <p:grpSpPr>
            <a:xfrm>
              <a:off x="30768033" y="0"/>
              <a:ext cx="415347" cy="415347"/>
              <a:chOff x="0" y="0"/>
              <a:chExt cx="812800" cy="812800"/>
            </a:xfrm>
          </p:grpSpPr>
          <p:sp>
            <p:nvSpPr>
              <p:cNvPr id="226" name="Freeform 2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27" name="TextBox 227"/>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28" name="Group 228"/>
            <p:cNvGrpSpPr/>
            <p:nvPr/>
          </p:nvGrpSpPr>
          <p:grpSpPr>
            <a:xfrm>
              <a:off x="32423372" y="0"/>
              <a:ext cx="415347" cy="415347"/>
              <a:chOff x="0" y="0"/>
              <a:chExt cx="812800" cy="812800"/>
            </a:xfrm>
          </p:grpSpPr>
          <p:sp>
            <p:nvSpPr>
              <p:cNvPr id="229" name="Freeform 2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0" name="TextBox 230"/>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31" name="Group 231"/>
            <p:cNvGrpSpPr/>
            <p:nvPr/>
          </p:nvGrpSpPr>
          <p:grpSpPr>
            <a:xfrm>
              <a:off x="28697348" y="415347"/>
              <a:ext cx="415347" cy="415347"/>
              <a:chOff x="0" y="0"/>
              <a:chExt cx="812800" cy="812800"/>
            </a:xfrm>
          </p:grpSpPr>
          <p:sp>
            <p:nvSpPr>
              <p:cNvPr id="232" name="Freeform 2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3" name="TextBox 233"/>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34" name="Group 234"/>
            <p:cNvGrpSpPr/>
            <p:nvPr/>
          </p:nvGrpSpPr>
          <p:grpSpPr>
            <a:xfrm>
              <a:off x="31183381" y="415347"/>
              <a:ext cx="415347" cy="415347"/>
              <a:chOff x="0" y="0"/>
              <a:chExt cx="812800" cy="812800"/>
            </a:xfrm>
          </p:grpSpPr>
          <p:sp>
            <p:nvSpPr>
              <p:cNvPr id="235" name="Freeform 2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6" name="TextBox 236"/>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37" name="Group 237"/>
            <p:cNvGrpSpPr/>
            <p:nvPr/>
          </p:nvGrpSpPr>
          <p:grpSpPr>
            <a:xfrm>
              <a:off x="32838719" y="415347"/>
              <a:ext cx="415347" cy="415347"/>
              <a:chOff x="0" y="0"/>
              <a:chExt cx="812800" cy="812800"/>
            </a:xfrm>
          </p:grpSpPr>
          <p:sp>
            <p:nvSpPr>
              <p:cNvPr id="238" name="Freeform 2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39" name="TextBox 239"/>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40" name="Group 240"/>
            <p:cNvGrpSpPr/>
            <p:nvPr/>
          </p:nvGrpSpPr>
          <p:grpSpPr>
            <a:xfrm>
              <a:off x="29112695" y="0"/>
              <a:ext cx="415347" cy="415347"/>
              <a:chOff x="0" y="0"/>
              <a:chExt cx="812800" cy="812800"/>
            </a:xfrm>
          </p:grpSpPr>
          <p:sp>
            <p:nvSpPr>
              <p:cNvPr id="241" name="Freeform 2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2" name="TextBox 242"/>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43" name="Group 243"/>
            <p:cNvGrpSpPr/>
            <p:nvPr/>
          </p:nvGrpSpPr>
          <p:grpSpPr>
            <a:xfrm>
              <a:off x="31598728" y="0"/>
              <a:ext cx="415347" cy="415347"/>
              <a:chOff x="0" y="0"/>
              <a:chExt cx="812800" cy="812800"/>
            </a:xfrm>
          </p:grpSpPr>
          <p:sp>
            <p:nvSpPr>
              <p:cNvPr id="244" name="Freeform 2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5" name="TextBox 245"/>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46" name="Group 246"/>
            <p:cNvGrpSpPr/>
            <p:nvPr/>
          </p:nvGrpSpPr>
          <p:grpSpPr>
            <a:xfrm>
              <a:off x="33254066" y="0"/>
              <a:ext cx="415347" cy="415347"/>
              <a:chOff x="0" y="0"/>
              <a:chExt cx="812800" cy="812800"/>
            </a:xfrm>
          </p:grpSpPr>
          <p:sp>
            <p:nvSpPr>
              <p:cNvPr id="247" name="Freeform 2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48" name="TextBox 248"/>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49" name="Group 249"/>
            <p:cNvGrpSpPr/>
            <p:nvPr/>
          </p:nvGrpSpPr>
          <p:grpSpPr>
            <a:xfrm>
              <a:off x="29528042" y="415347"/>
              <a:ext cx="415347" cy="415347"/>
              <a:chOff x="0" y="0"/>
              <a:chExt cx="812800" cy="812800"/>
            </a:xfrm>
          </p:grpSpPr>
          <p:sp>
            <p:nvSpPr>
              <p:cNvPr id="250" name="Freeform 25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51" name="TextBox 251"/>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nvGrpSpPr>
            <p:cNvPr id="252" name="Group 252"/>
            <p:cNvGrpSpPr/>
            <p:nvPr/>
          </p:nvGrpSpPr>
          <p:grpSpPr>
            <a:xfrm>
              <a:off x="32014075" y="415347"/>
              <a:ext cx="415347" cy="415347"/>
              <a:chOff x="0" y="0"/>
              <a:chExt cx="812800" cy="812800"/>
            </a:xfrm>
          </p:grpSpPr>
          <p:sp>
            <p:nvSpPr>
              <p:cNvPr id="253" name="Freeform 25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97D4C"/>
              </a:solidFill>
            </p:spPr>
            <p:txBody>
              <a:bodyPr/>
              <a:lstStyle/>
              <a:p>
                <a:endParaRPr lang="en-US"/>
              </a:p>
            </p:txBody>
          </p:sp>
          <p:sp>
            <p:nvSpPr>
              <p:cNvPr id="254" name="TextBox 254"/>
              <p:cNvSpPr txBox="1"/>
              <p:nvPr/>
            </p:nvSpPr>
            <p:spPr>
              <a:xfrm>
                <a:off x="0" y="-85725"/>
                <a:ext cx="812800" cy="898525"/>
              </a:xfrm>
              <a:prstGeom prst="rect">
                <a:avLst/>
              </a:prstGeom>
            </p:spPr>
            <p:txBody>
              <a:bodyPr lIns="49822" tIns="49822" rIns="49822" bIns="49822" rtlCol="0" anchor="ctr"/>
              <a:lstStyle/>
              <a:p>
                <a:pPr algn="ctr">
                  <a:lnSpc>
                    <a:spcPts val="2940"/>
                  </a:lnSpc>
                </a:pPr>
                <a:endParaRPr/>
              </a:p>
            </p:txBody>
          </p:sp>
        </p:grpSp>
      </p:grpSp>
      <p:grpSp>
        <p:nvGrpSpPr>
          <p:cNvPr id="255" name="Group 255"/>
          <p:cNvGrpSpPr/>
          <p:nvPr/>
        </p:nvGrpSpPr>
        <p:grpSpPr>
          <a:xfrm>
            <a:off x="12928167" y="9040346"/>
            <a:ext cx="2528327" cy="217954"/>
            <a:chOff x="0" y="0"/>
            <a:chExt cx="351599" cy="30310"/>
          </a:xfrm>
        </p:grpSpPr>
        <p:sp>
          <p:nvSpPr>
            <p:cNvPr id="256" name="Freeform 256"/>
            <p:cNvSpPr/>
            <p:nvPr/>
          </p:nvSpPr>
          <p:spPr>
            <a:xfrm>
              <a:off x="0" y="0"/>
              <a:ext cx="351599" cy="30310"/>
            </a:xfrm>
            <a:custGeom>
              <a:avLst/>
              <a:gdLst/>
              <a:ahLst/>
              <a:cxnLst/>
              <a:rect l="l" t="t" r="r" b="b"/>
              <a:pathLst>
                <a:path w="351599" h="30310">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p:spPr>
          <p:txBody>
            <a:bodyPr/>
            <a:lstStyle/>
            <a:p>
              <a:endParaRPr lang="en-US"/>
            </a:p>
          </p:txBody>
        </p:sp>
        <p:sp>
          <p:nvSpPr>
            <p:cNvPr id="257" name="TextBox 257"/>
            <p:cNvSpPr txBox="1"/>
            <p:nvPr/>
          </p:nvSpPr>
          <p:spPr>
            <a:xfrm>
              <a:off x="32962" y="-73358"/>
              <a:ext cx="285674" cy="100826"/>
            </a:xfrm>
            <a:prstGeom prst="rect">
              <a:avLst/>
            </a:prstGeom>
          </p:spPr>
          <p:txBody>
            <a:bodyPr lIns="50800" tIns="50800" rIns="50800" bIns="50800" rtlCol="0" anchor="ctr"/>
            <a:lstStyle/>
            <a:p>
              <a:pPr algn="ctr">
                <a:lnSpc>
                  <a:spcPts val="3120"/>
                </a:lnSpc>
              </a:pPr>
              <a:endParaRPr/>
            </a:p>
          </p:txBody>
        </p:sp>
      </p:grpSp>
      <p:sp>
        <p:nvSpPr>
          <p:cNvPr id="258" name="Freeform 258"/>
          <p:cNvSpPr/>
          <p:nvPr/>
        </p:nvSpPr>
        <p:spPr>
          <a:xfrm rot="2997849">
            <a:off x="259327" y="6288562"/>
            <a:ext cx="1347212" cy="1305112"/>
          </a:xfrm>
          <a:custGeom>
            <a:avLst/>
            <a:gdLst/>
            <a:ahLst/>
            <a:cxnLst/>
            <a:rect l="l" t="t" r="r" b="b"/>
            <a:pathLst>
              <a:path w="1347212" h="1305112">
                <a:moveTo>
                  <a:pt x="0" y="0"/>
                </a:moveTo>
                <a:lnTo>
                  <a:pt x="1347212" y="0"/>
                </a:lnTo>
                <a:lnTo>
                  <a:pt x="1347212" y="1305112"/>
                </a:lnTo>
                <a:lnTo>
                  <a:pt x="0" y="1305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9" name="Freeform 259"/>
          <p:cNvSpPr/>
          <p:nvPr/>
        </p:nvSpPr>
        <p:spPr>
          <a:xfrm rot="688686">
            <a:off x="7024232" y="5530213"/>
            <a:ext cx="981464" cy="950793"/>
          </a:xfrm>
          <a:custGeom>
            <a:avLst/>
            <a:gdLst/>
            <a:ahLst/>
            <a:cxnLst/>
            <a:rect l="l" t="t" r="r" b="b"/>
            <a:pathLst>
              <a:path w="981464" h="950793">
                <a:moveTo>
                  <a:pt x="0" y="0"/>
                </a:moveTo>
                <a:lnTo>
                  <a:pt x="981464" y="0"/>
                </a:lnTo>
                <a:lnTo>
                  <a:pt x="981464" y="950793"/>
                </a:lnTo>
                <a:lnTo>
                  <a:pt x="0" y="9507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0" name="Freeform 260"/>
          <p:cNvSpPr/>
          <p:nvPr/>
        </p:nvSpPr>
        <p:spPr>
          <a:xfrm>
            <a:off x="7514964" y="581728"/>
            <a:ext cx="538269" cy="592318"/>
          </a:xfrm>
          <a:custGeom>
            <a:avLst/>
            <a:gdLst/>
            <a:ahLst/>
            <a:cxnLst/>
            <a:rect l="l" t="t" r="r" b="b"/>
            <a:pathLst>
              <a:path w="538269" h="592318">
                <a:moveTo>
                  <a:pt x="0" y="0"/>
                </a:moveTo>
                <a:lnTo>
                  <a:pt x="538270" y="0"/>
                </a:lnTo>
                <a:lnTo>
                  <a:pt x="538270" y="592319"/>
                </a:lnTo>
                <a:lnTo>
                  <a:pt x="0" y="5923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1" name="Freeform 261"/>
          <p:cNvSpPr/>
          <p:nvPr/>
        </p:nvSpPr>
        <p:spPr>
          <a:xfrm>
            <a:off x="3853353" y="7414171"/>
            <a:ext cx="538269" cy="592318"/>
          </a:xfrm>
          <a:custGeom>
            <a:avLst/>
            <a:gdLst/>
            <a:ahLst/>
            <a:cxnLst/>
            <a:rect l="l" t="t" r="r" b="b"/>
            <a:pathLst>
              <a:path w="538269" h="592318">
                <a:moveTo>
                  <a:pt x="0" y="0"/>
                </a:moveTo>
                <a:lnTo>
                  <a:pt x="538269" y="0"/>
                </a:lnTo>
                <a:lnTo>
                  <a:pt x="538269" y="592318"/>
                </a:lnTo>
                <a:lnTo>
                  <a:pt x="0" y="5923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2" name="Freeform 262"/>
          <p:cNvSpPr/>
          <p:nvPr/>
        </p:nvSpPr>
        <p:spPr>
          <a:xfrm>
            <a:off x="11125361" y="6396257"/>
            <a:ext cx="612077" cy="1236520"/>
          </a:xfrm>
          <a:custGeom>
            <a:avLst/>
            <a:gdLst/>
            <a:ahLst/>
            <a:cxnLst/>
            <a:rect l="l" t="t" r="r" b="b"/>
            <a:pathLst>
              <a:path w="612077" h="1236520">
                <a:moveTo>
                  <a:pt x="0" y="0"/>
                </a:moveTo>
                <a:lnTo>
                  <a:pt x="612077" y="0"/>
                </a:lnTo>
                <a:lnTo>
                  <a:pt x="612077" y="1236520"/>
                </a:lnTo>
                <a:lnTo>
                  <a:pt x="0" y="12365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3" name="Freeform 263"/>
          <p:cNvSpPr/>
          <p:nvPr/>
        </p:nvSpPr>
        <p:spPr>
          <a:xfrm flipH="1">
            <a:off x="16647223" y="6396257"/>
            <a:ext cx="612077" cy="1236520"/>
          </a:xfrm>
          <a:custGeom>
            <a:avLst/>
            <a:gdLst/>
            <a:ahLst/>
            <a:cxnLst/>
            <a:rect l="l" t="t" r="r" b="b"/>
            <a:pathLst>
              <a:path w="612077" h="1236520">
                <a:moveTo>
                  <a:pt x="612077" y="0"/>
                </a:moveTo>
                <a:lnTo>
                  <a:pt x="0" y="0"/>
                </a:lnTo>
                <a:lnTo>
                  <a:pt x="0" y="1236520"/>
                </a:lnTo>
                <a:lnTo>
                  <a:pt x="612077" y="1236520"/>
                </a:lnTo>
                <a:lnTo>
                  <a:pt x="61207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4" name="Freeform 264"/>
          <p:cNvSpPr/>
          <p:nvPr/>
        </p:nvSpPr>
        <p:spPr>
          <a:xfrm>
            <a:off x="11927082" y="5408250"/>
            <a:ext cx="4530497" cy="3212534"/>
          </a:xfrm>
          <a:custGeom>
            <a:avLst/>
            <a:gdLst/>
            <a:ahLst/>
            <a:cxnLst/>
            <a:rect l="l" t="t" r="r" b="b"/>
            <a:pathLst>
              <a:path w="4530497" h="3212534">
                <a:moveTo>
                  <a:pt x="0" y="0"/>
                </a:moveTo>
                <a:lnTo>
                  <a:pt x="4530497" y="0"/>
                </a:lnTo>
                <a:lnTo>
                  <a:pt x="4530497" y="3212534"/>
                </a:lnTo>
                <a:lnTo>
                  <a:pt x="0" y="3212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65" name="TextBox 265"/>
          <p:cNvSpPr txBox="1"/>
          <p:nvPr/>
        </p:nvSpPr>
        <p:spPr>
          <a:xfrm>
            <a:off x="10765687" y="1470461"/>
            <a:ext cx="6187575" cy="3189605"/>
          </a:xfrm>
          <a:prstGeom prst="rect">
            <a:avLst/>
          </a:prstGeom>
        </p:spPr>
        <p:txBody>
          <a:bodyPr lIns="0" tIns="0" rIns="0" bIns="0" rtlCol="0" anchor="t">
            <a:spAutoFit/>
          </a:bodyPr>
          <a:lstStyle/>
          <a:p>
            <a:pPr marL="0" lvl="0" indent="0" algn="l">
              <a:lnSpc>
                <a:spcPts val="3220"/>
              </a:lnSpc>
              <a:spcBef>
                <a:spcPct val="0"/>
              </a:spcBef>
            </a:pPr>
            <a:r>
              <a:rPr lang="en-US" sz="2300" spc="-16">
                <a:solidFill>
                  <a:srgbClr val="282204"/>
                </a:solidFill>
                <a:latin typeface="Cooper BT Light"/>
                <a:ea typeface="Cooper BT Light"/>
                <a:cs typeface="Cooper BT Light"/>
                <a:sym typeface="Cooper BT Light"/>
              </a:rPr>
              <a:t>The data collected will be analyzed to consider each factor in the track to see which have the most influence regarding the track’s position in the chart. With that in mind and the appropriate algorithm chosen the system should be able to accurately predict next week’s chart in regards to each track’s position (with the consideration of new releases)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71514"/>
            <a:ext cx="9366019" cy="10830028"/>
            <a:chOff x="0" y="0"/>
            <a:chExt cx="2466770" cy="2852353"/>
          </a:xfrm>
        </p:grpSpPr>
        <p:sp>
          <p:nvSpPr>
            <p:cNvPr id="3" name="Freeform 3"/>
            <p:cNvSpPr/>
            <p:nvPr/>
          </p:nvSpPr>
          <p:spPr>
            <a:xfrm>
              <a:off x="0" y="0"/>
              <a:ext cx="2466770" cy="2852353"/>
            </a:xfrm>
            <a:custGeom>
              <a:avLst/>
              <a:gdLst/>
              <a:ahLst/>
              <a:cxnLst/>
              <a:rect l="l" t="t" r="r" b="b"/>
              <a:pathLst>
                <a:path w="2466770" h="2852353">
                  <a:moveTo>
                    <a:pt x="0" y="0"/>
                  </a:moveTo>
                  <a:lnTo>
                    <a:pt x="2466770" y="0"/>
                  </a:lnTo>
                  <a:lnTo>
                    <a:pt x="2466770" y="2852353"/>
                  </a:lnTo>
                  <a:lnTo>
                    <a:pt x="0" y="2852353"/>
                  </a:lnTo>
                  <a:close/>
                </a:path>
              </a:pathLst>
            </a:custGeom>
            <a:solidFill>
              <a:srgbClr val="097D4C"/>
            </a:solidFill>
            <a:ln w="28575" cap="sq">
              <a:solidFill>
                <a:srgbClr val="097D4C"/>
              </a:solidFill>
              <a:prstDash val="solid"/>
              <a:miter/>
            </a:ln>
          </p:spPr>
          <p:txBody>
            <a:bodyPr/>
            <a:lstStyle/>
            <a:p>
              <a:endParaRPr lang="en-US"/>
            </a:p>
          </p:txBody>
        </p:sp>
        <p:sp>
          <p:nvSpPr>
            <p:cNvPr id="4" name="TextBox 4"/>
            <p:cNvSpPr txBox="1"/>
            <p:nvPr/>
          </p:nvSpPr>
          <p:spPr>
            <a:xfrm>
              <a:off x="0" y="-85725"/>
              <a:ext cx="2466770" cy="2938078"/>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rot="2997849">
            <a:off x="-363798" y="5426453"/>
            <a:ext cx="1347212" cy="1305112"/>
          </a:xfrm>
          <a:custGeom>
            <a:avLst/>
            <a:gdLst/>
            <a:ahLst/>
            <a:cxnLst/>
            <a:rect l="l" t="t" r="r" b="b"/>
            <a:pathLst>
              <a:path w="1347212" h="1305112">
                <a:moveTo>
                  <a:pt x="0" y="0"/>
                </a:moveTo>
                <a:lnTo>
                  <a:pt x="1347212" y="0"/>
                </a:lnTo>
                <a:lnTo>
                  <a:pt x="1347212" y="1305111"/>
                </a:lnTo>
                <a:lnTo>
                  <a:pt x="0" y="1305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514964" y="581728"/>
            <a:ext cx="538269" cy="592318"/>
          </a:xfrm>
          <a:custGeom>
            <a:avLst/>
            <a:gdLst/>
            <a:ahLst/>
            <a:cxnLst/>
            <a:rect l="l" t="t" r="r" b="b"/>
            <a:pathLst>
              <a:path w="538269" h="592318">
                <a:moveTo>
                  <a:pt x="0" y="0"/>
                </a:moveTo>
                <a:lnTo>
                  <a:pt x="538270" y="0"/>
                </a:lnTo>
                <a:lnTo>
                  <a:pt x="538270" y="592319"/>
                </a:lnTo>
                <a:lnTo>
                  <a:pt x="0" y="592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4289051" y="7642382"/>
            <a:ext cx="538269" cy="592318"/>
          </a:xfrm>
          <a:custGeom>
            <a:avLst/>
            <a:gdLst/>
            <a:ahLst/>
            <a:cxnLst/>
            <a:rect l="l" t="t" r="r" b="b"/>
            <a:pathLst>
              <a:path w="538269" h="592318">
                <a:moveTo>
                  <a:pt x="0" y="0"/>
                </a:moveTo>
                <a:lnTo>
                  <a:pt x="538270" y="0"/>
                </a:lnTo>
                <a:lnTo>
                  <a:pt x="538270" y="592318"/>
                </a:lnTo>
                <a:lnTo>
                  <a:pt x="0" y="592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6951896" y="5134372"/>
            <a:ext cx="1126137" cy="1464894"/>
          </a:xfrm>
          <a:custGeom>
            <a:avLst/>
            <a:gdLst/>
            <a:ahLst/>
            <a:cxnLst/>
            <a:rect l="l" t="t" r="r" b="b"/>
            <a:pathLst>
              <a:path w="1126137" h="1464894">
                <a:moveTo>
                  <a:pt x="0" y="0"/>
                </a:moveTo>
                <a:lnTo>
                  <a:pt x="1126137" y="0"/>
                </a:lnTo>
                <a:lnTo>
                  <a:pt x="1126137" y="1464893"/>
                </a:lnTo>
                <a:lnTo>
                  <a:pt x="0" y="14648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6419344" y="8401618"/>
            <a:ext cx="1132632" cy="856682"/>
          </a:xfrm>
          <a:custGeom>
            <a:avLst/>
            <a:gdLst/>
            <a:ahLst/>
            <a:cxnLst/>
            <a:rect l="l" t="t" r="r" b="b"/>
            <a:pathLst>
              <a:path w="1132632" h="856682">
                <a:moveTo>
                  <a:pt x="0" y="0"/>
                </a:moveTo>
                <a:lnTo>
                  <a:pt x="1132632" y="0"/>
                </a:lnTo>
                <a:lnTo>
                  <a:pt x="1132632" y="856682"/>
                </a:lnTo>
                <a:lnTo>
                  <a:pt x="0" y="8566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aphicFrame>
        <p:nvGraphicFramePr>
          <p:cNvPr id="10" name="Table 10"/>
          <p:cNvGraphicFramePr>
            <a:graphicFrameLocks noGrp="1"/>
          </p:cNvGraphicFramePr>
          <p:nvPr/>
        </p:nvGraphicFramePr>
        <p:xfrm>
          <a:off x="10306177" y="581728"/>
          <a:ext cx="7041664" cy="9644116"/>
        </p:xfrm>
        <a:graphic>
          <a:graphicData uri="http://schemas.openxmlformats.org/drawingml/2006/table">
            <a:tbl>
              <a:tblPr/>
              <a:tblGrid>
                <a:gridCol w="3520832">
                  <a:extLst>
                    <a:ext uri="{9D8B030D-6E8A-4147-A177-3AD203B41FA5}">
                      <a16:colId xmlns:a16="http://schemas.microsoft.com/office/drawing/2014/main" val="20000"/>
                    </a:ext>
                  </a:extLst>
                </a:gridCol>
                <a:gridCol w="3520832">
                  <a:extLst>
                    <a:ext uri="{9D8B030D-6E8A-4147-A177-3AD203B41FA5}">
                      <a16:colId xmlns:a16="http://schemas.microsoft.com/office/drawing/2014/main" val="20001"/>
                    </a:ext>
                  </a:extLst>
                </a:gridCol>
              </a:tblGrid>
              <a:tr h="1205973">
                <a:tc gridSpan="2">
                  <a:txBody>
                    <a:bodyPr/>
                    <a:lstStyle/>
                    <a:p>
                      <a:pPr algn="ctr">
                        <a:lnSpc>
                          <a:spcPts val="6159"/>
                        </a:lnSpc>
                        <a:defRPr/>
                      </a:pPr>
                      <a:r>
                        <a:rPr lang="en-US" sz="4399">
                          <a:solidFill>
                            <a:srgbClr val="F1EAD1"/>
                          </a:solidFill>
                          <a:latin typeface="Gladiola"/>
                          <a:ea typeface="Gladiola"/>
                          <a:cs typeface="Gladiola"/>
                          <a:sym typeface="Gladiola"/>
                        </a:rPr>
                        <a:t>ATTRIBUTE  OVERVIEW</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hMerge="1">
                  <a:txBody>
                    <a:bodyPr/>
                    <a:lstStyle/>
                    <a:p>
                      <a:pPr algn="ctr">
                        <a:lnSpc>
                          <a:spcPts val="6159"/>
                        </a:lnSpc>
                        <a:defRPr/>
                      </a:pPr>
                      <a:r>
                        <a:rPr lang="en-US" sz="4399">
                          <a:solidFill>
                            <a:srgbClr val="F1EAD1"/>
                          </a:solidFill>
                          <a:latin typeface="Gladiola"/>
                          <a:ea typeface="Gladiola"/>
                          <a:cs typeface="Gladiola"/>
                          <a:sym typeface="Gladiola"/>
                        </a:rPr>
                        <a:t>ATTRIBUTE  OVERVIEW</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0"/>
                  </a:ext>
                </a:extLst>
              </a:tr>
              <a:tr h="125978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chart week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the chart’s date (weekly)</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1"/>
                  </a:ext>
                </a:extLst>
              </a:tr>
              <a:tr h="125978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current week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the song’s current position</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2"/>
                  </a:ext>
                </a:extLst>
              </a:tr>
              <a:tr h="125978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peak_pos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the song’s peak position</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3"/>
                  </a:ext>
                </a:extLst>
              </a:tr>
              <a:tr h="125978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last week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Previous week’s position</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4"/>
                  </a:ext>
                </a:extLst>
              </a:tr>
              <a:tr h="125978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performer(s)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the song’s performer(s)</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5"/>
                  </a:ext>
                </a:extLst>
              </a:tr>
              <a:tr h="879415">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title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the track’s title</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6"/>
                  </a:ext>
                </a:extLst>
              </a:tr>
              <a:tr h="125978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wks_on_chart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weeks the song spent in the top 100</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11" name="Group 11"/>
          <p:cNvGrpSpPr/>
          <p:nvPr/>
        </p:nvGrpSpPr>
        <p:grpSpPr>
          <a:xfrm>
            <a:off x="1028700" y="1174047"/>
            <a:ext cx="7240631" cy="2550836"/>
            <a:chOff x="0" y="0"/>
            <a:chExt cx="9654174" cy="3401115"/>
          </a:xfrm>
        </p:grpSpPr>
        <p:sp>
          <p:nvSpPr>
            <p:cNvPr id="12" name="TextBox 12"/>
            <p:cNvSpPr txBox="1"/>
            <p:nvPr/>
          </p:nvSpPr>
          <p:spPr>
            <a:xfrm>
              <a:off x="0" y="1400442"/>
              <a:ext cx="9654174" cy="2000674"/>
            </a:xfrm>
            <a:prstGeom prst="rect">
              <a:avLst/>
            </a:prstGeom>
          </p:spPr>
          <p:txBody>
            <a:bodyPr lIns="0" tIns="0" rIns="0" bIns="0" rtlCol="0" anchor="t">
              <a:spAutoFit/>
            </a:bodyPr>
            <a:lstStyle/>
            <a:p>
              <a:pPr marL="0" lvl="0" indent="0" algn="l">
                <a:lnSpc>
                  <a:spcPts val="3919"/>
                </a:lnSpc>
                <a:spcBef>
                  <a:spcPct val="0"/>
                </a:spcBef>
              </a:pPr>
              <a:r>
                <a:rPr lang="en-US" sz="2799" spc="-19">
                  <a:solidFill>
                    <a:srgbClr val="282204"/>
                  </a:solidFill>
                  <a:latin typeface="ITC Franklin Gothic LT"/>
                  <a:ea typeface="ITC Franklin Gothic LT"/>
                  <a:cs typeface="ITC Franklin Gothic LT"/>
                  <a:sym typeface="ITC Franklin Gothic LT"/>
                </a:rPr>
                <a:t>The data consists of 27700 rows and 14 columns, each column representing an essential factor to the track’s chart position.</a:t>
              </a:r>
            </a:p>
          </p:txBody>
        </p:sp>
        <p:sp>
          <p:nvSpPr>
            <p:cNvPr id="13" name="TextBox 13"/>
            <p:cNvSpPr txBox="1"/>
            <p:nvPr/>
          </p:nvSpPr>
          <p:spPr>
            <a:xfrm>
              <a:off x="0" y="-123825"/>
              <a:ext cx="9654174" cy="1453092"/>
            </a:xfrm>
            <a:prstGeom prst="rect">
              <a:avLst/>
            </a:prstGeom>
          </p:spPr>
          <p:txBody>
            <a:bodyPr lIns="0" tIns="0" rIns="0" bIns="0" rtlCol="0" anchor="t">
              <a:spAutoFit/>
            </a:bodyPr>
            <a:lstStyle/>
            <a:p>
              <a:pPr marL="0" lvl="0" indent="0" algn="l">
                <a:lnSpc>
                  <a:spcPts val="9100"/>
                </a:lnSpc>
                <a:spcBef>
                  <a:spcPct val="0"/>
                </a:spcBef>
              </a:pPr>
              <a:r>
                <a:rPr lang="en-US" sz="6500" b="1">
                  <a:solidFill>
                    <a:srgbClr val="097D4C"/>
                  </a:solidFill>
                  <a:latin typeface="Cooper BT Bold"/>
                  <a:ea typeface="Cooper BT Bold"/>
                  <a:cs typeface="Cooper BT Bold"/>
                  <a:sym typeface="Cooper BT Bold"/>
                </a:rPr>
                <a:t>Data overview</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71514"/>
            <a:ext cx="9366019" cy="10830028"/>
            <a:chOff x="0" y="0"/>
            <a:chExt cx="2466770" cy="2852353"/>
          </a:xfrm>
        </p:grpSpPr>
        <p:sp>
          <p:nvSpPr>
            <p:cNvPr id="3" name="Freeform 3"/>
            <p:cNvSpPr/>
            <p:nvPr/>
          </p:nvSpPr>
          <p:spPr>
            <a:xfrm>
              <a:off x="0" y="0"/>
              <a:ext cx="2466770" cy="2852353"/>
            </a:xfrm>
            <a:custGeom>
              <a:avLst/>
              <a:gdLst/>
              <a:ahLst/>
              <a:cxnLst/>
              <a:rect l="l" t="t" r="r" b="b"/>
              <a:pathLst>
                <a:path w="2466770" h="2852353">
                  <a:moveTo>
                    <a:pt x="0" y="0"/>
                  </a:moveTo>
                  <a:lnTo>
                    <a:pt x="2466770" y="0"/>
                  </a:lnTo>
                  <a:lnTo>
                    <a:pt x="2466770" y="2852353"/>
                  </a:lnTo>
                  <a:lnTo>
                    <a:pt x="0" y="2852353"/>
                  </a:lnTo>
                  <a:close/>
                </a:path>
              </a:pathLst>
            </a:custGeom>
            <a:solidFill>
              <a:srgbClr val="097D4C"/>
            </a:solidFill>
            <a:ln w="28575" cap="sq">
              <a:solidFill>
                <a:srgbClr val="097D4C"/>
              </a:solidFill>
              <a:prstDash val="solid"/>
              <a:miter/>
            </a:ln>
          </p:spPr>
          <p:txBody>
            <a:bodyPr/>
            <a:lstStyle/>
            <a:p>
              <a:endParaRPr lang="en-US"/>
            </a:p>
          </p:txBody>
        </p:sp>
        <p:sp>
          <p:nvSpPr>
            <p:cNvPr id="4" name="TextBox 4"/>
            <p:cNvSpPr txBox="1"/>
            <p:nvPr/>
          </p:nvSpPr>
          <p:spPr>
            <a:xfrm>
              <a:off x="0" y="-85725"/>
              <a:ext cx="2466770" cy="2938078"/>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28700" y="1174047"/>
            <a:ext cx="7240631" cy="2550836"/>
            <a:chOff x="0" y="0"/>
            <a:chExt cx="9654174" cy="3401115"/>
          </a:xfrm>
        </p:grpSpPr>
        <p:sp>
          <p:nvSpPr>
            <p:cNvPr id="6" name="TextBox 6"/>
            <p:cNvSpPr txBox="1"/>
            <p:nvPr/>
          </p:nvSpPr>
          <p:spPr>
            <a:xfrm>
              <a:off x="0" y="1400442"/>
              <a:ext cx="9654174" cy="2000674"/>
            </a:xfrm>
            <a:prstGeom prst="rect">
              <a:avLst/>
            </a:prstGeom>
          </p:spPr>
          <p:txBody>
            <a:bodyPr lIns="0" tIns="0" rIns="0" bIns="0" rtlCol="0" anchor="t">
              <a:spAutoFit/>
            </a:bodyPr>
            <a:lstStyle/>
            <a:p>
              <a:pPr marL="0" lvl="0" indent="0" algn="l">
                <a:lnSpc>
                  <a:spcPts val="3919"/>
                </a:lnSpc>
                <a:spcBef>
                  <a:spcPct val="0"/>
                </a:spcBef>
              </a:pPr>
              <a:r>
                <a:rPr lang="en-US" sz="2799" spc="-19">
                  <a:solidFill>
                    <a:srgbClr val="282204"/>
                  </a:solidFill>
                  <a:latin typeface="ITC Franklin Gothic LT"/>
                  <a:ea typeface="ITC Franklin Gothic LT"/>
                  <a:cs typeface="ITC Franklin Gothic LT"/>
                  <a:sym typeface="ITC Franklin Gothic LT"/>
                </a:rPr>
                <a:t>The data consists of 27700 rows and 14 columns, each column representing an essential factor to the track’s chart position.</a:t>
              </a:r>
            </a:p>
          </p:txBody>
        </p:sp>
        <p:sp>
          <p:nvSpPr>
            <p:cNvPr id="7" name="TextBox 7"/>
            <p:cNvSpPr txBox="1"/>
            <p:nvPr/>
          </p:nvSpPr>
          <p:spPr>
            <a:xfrm>
              <a:off x="0" y="-123825"/>
              <a:ext cx="9654174" cy="1453092"/>
            </a:xfrm>
            <a:prstGeom prst="rect">
              <a:avLst/>
            </a:prstGeom>
          </p:spPr>
          <p:txBody>
            <a:bodyPr lIns="0" tIns="0" rIns="0" bIns="0" rtlCol="0" anchor="t">
              <a:spAutoFit/>
            </a:bodyPr>
            <a:lstStyle/>
            <a:p>
              <a:pPr marL="0" lvl="0" indent="0" algn="l">
                <a:lnSpc>
                  <a:spcPts val="9100"/>
                </a:lnSpc>
                <a:spcBef>
                  <a:spcPct val="0"/>
                </a:spcBef>
              </a:pPr>
              <a:r>
                <a:rPr lang="en-US" sz="6500" b="1">
                  <a:solidFill>
                    <a:srgbClr val="097D4C"/>
                  </a:solidFill>
                  <a:latin typeface="Cooper BT Bold"/>
                  <a:ea typeface="Cooper BT Bold"/>
                  <a:cs typeface="Cooper BT Bold"/>
                  <a:sym typeface="Cooper BT Bold"/>
                </a:rPr>
                <a:t>Data overview</a:t>
              </a:r>
            </a:p>
          </p:txBody>
        </p:sp>
      </p:grpSp>
      <p:sp>
        <p:nvSpPr>
          <p:cNvPr id="8" name="Freeform 8"/>
          <p:cNvSpPr/>
          <p:nvPr/>
        </p:nvSpPr>
        <p:spPr>
          <a:xfrm rot="2997849">
            <a:off x="-363798" y="5426453"/>
            <a:ext cx="1347212" cy="1305112"/>
          </a:xfrm>
          <a:custGeom>
            <a:avLst/>
            <a:gdLst/>
            <a:ahLst/>
            <a:cxnLst/>
            <a:rect l="l" t="t" r="r" b="b"/>
            <a:pathLst>
              <a:path w="1347212" h="1305112">
                <a:moveTo>
                  <a:pt x="0" y="0"/>
                </a:moveTo>
                <a:lnTo>
                  <a:pt x="1347212" y="0"/>
                </a:lnTo>
                <a:lnTo>
                  <a:pt x="1347212" y="1305111"/>
                </a:lnTo>
                <a:lnTo>
                  <a:pt x="0" y="1305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7514964" y="581728"/>
            <a:ext cx="538269" cy="592318"/>
          </a:xfrm>
          <a:custGeom>
            <a:avLst/>
            <a:gdLst/>
            <a:ahLst/>
            <a:cxnLst/>
            <a:rect l="l" t="t" r="r" b="b"/>
            <a:pathLst>
              <a:path w="538269" h="592318">
                <a:moveTo>
                  <a:pt x="0" y="0"/>
                </a:moveTo>
                <a:lnTo>
                  <a:pt x="538270" y="0"/>
                </a:lnTo>
                <a:lnTo>
                  <a:pt x="538270" y="592319"/>
                </a:lnTo>
                <a:lnTo>
                  <a:pt x="0" y="592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4289051" y="7642382"/>
            <a:ext cx="538269" cy="592318"/>
          </a:xfrm>
          <a:custGeom>
            <a:avLst/>
            <a:gdLst/>
            <a:ahLst/>
            <a:cxnLst/>
            <a:rect l="l" t="t" r="r" b="b"/>
            <a:pathLst>
              <a:path w="538269" h="592318">
                <a:moveTo>
                  <a:pt x="0" y="0"/>
                </a:moveTo>
                <a:lnTo>
                  <a:pt x="538270" y="0"/>
                </a:lnTo>
                <a:lnTo>
                  <a:pt x="538270" y="592318"/>
                </a:lnTo>
                <a:lnTo>
                  <a:pt x="0" y="592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6951896" y="5134372"/>
            <a:ext cx="1126137" cy="1464894"/>
          </a:xfrm>
          <a:custGeom>
            <a:avLst/>
            <a:gdLst/>
            <a:ahLst/>
            <a:cxnLst/>
            <a:rect l="l" t="t" r="r" b="b"/>
            <a:pathLst>
              <a:path w="1126137" h="1464894">
                <a:moveTo>
                  <a:pt x="0" y="0"/>
                </a:moveTo>
                <a:lnTo>
                  <a:pt x="1126137" y="0"/>
                </a:lnTo>
                <a:lnTo>
                  <a:pt x="1126137" y="1464893"/>
                </a:lnTo>
                <a:lnTo>
                  <a:pt x="0" y="14648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6419344" y="8401618"/>
            <a:ext cx="1132632" cy="856682"/>
          </a:xfrm>
          <a:custGeom>
            <a:avLst/>
            <a:gdLst/>
            <a:ahLst/>
            <a:cxnLst/>
            <a:rect l="l" t="t" r="r" b="b"/>
            <a:pathLst>
              <a:path w="1132632" h="856682">
                <a:moveTo>
                  <a:pt x="0" y="0"/>
                </a:moveTo>
                <a:lnTo>
                  <a:pt x="1132632" y="0"/>
                </a:lnTo>
                <a:lnTo>
                  <a:pt x="1132632" y="856682"/>
                </a:lnTo>
                <a:lnTo>
                  <a:pt x="0" y="8566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aphicFrame>
        <p:nvGraphicFramePr>
          <p:cNvPr id="13" name="Table 13"/>
          <p:cNvGraphicFramePr>
            <a:graphicFrameLocks noGrp="1"/>
          </p:cNvGraphicFramePr>
          <p:nvPr/>
        </p:nvGraphicFramePr>
        <p:xfrm>
          <a:off x="10306177" y="581728"/>
          <a:ext cx="7041664" cy="9134477"/>
        </p:xfrm>
        <a:graphic>
          <a:graphicData uri="http://schemas.openxmlformats.org/drawingml/2006/table">
            <a:tbl>
              <a:tblPr/>
              <a:tblGrid>
                <a:gridCol w="3520832">
                  <a:extLst>
                    <a:ext uri="{9D8B030D-6E8A-4147-A177-3AD203B41FA5}">
                      <a16:colId xmlns:a16="http://schemas.microsoft.com/office/drawing/2014/main" val="20000"/>
                    </a:ext>
                  </a:extLst>
                </a:gridCol>
                <a:gridCol w="3520832">
                  <a:extLst>
                    <a:ext uri="{9D8B030D-6E8A-4147-A177-3AD203B41FA5}">
                      <a16:colId xmlns:a16="http://schemas.microsoft.com/office/drawing/2014/main" val="20001"/>
                    </a:ext>
                  </a:extLst>
                </a:gridCol>
              </a:tblGrid>
              <a:tr h="1154934">
                <a:tc gridSpan="2">
                  <a:txBody>
                    <a:bodyPr/>
                    <a:lstStyle/>
                    <a:p>
                      <a:pPr algn="ctr">
                        <a:lnSpc>
                          <a:spcPts val="6159"/>
                        </a:lnSpc>
                        <a:defRPr/>
                      </a:pPr>
                      <a:r>
                        <a:rPr lang="en-US" sz="4399">
                          <a:solidFill>
                            <a:srgbClr val="F1EAD1"/>
                          </a:solidFill>
                          <a:latin typeface="Gladiola"/>
                          <a:ea typeface="Gladiola"/>
                          <a:cs typeface="Gladiola"/>
                          <a:sym typeface="Gladiola"/>
                        </a:rPr>
                        <a:t>ATTRIBUTE  OVERVIEW</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hMerge="1">
                  <a:txBody>
                    <a:bodyPr/>
                    <a:lstStyle/>
                    <a:p>
                      <a:pPr algn="ctr">
                        <a:lnSpc>
                          <a:spcPts val="6159"/>
                        </a:lnSpc>
                        <a:defRPr/>
                      </a:pPr>
                      <a:r>
                        <a:rPr lang="en-US" sz="4399">
                          <a:solidFill>
                            <a:srgbClr val="F1EAD1"/>
                          </a:solidFill>
                          <a:latin typeface="Gladiola"/>
                          <a:ea typeface="Gladiola"/>
                          <a:cs typeface="Gladiola"/>
                          <a:sym typeface="Gladiola"/>
                        </a:rPr>
                        <a:t>ATTRIBUTE  OVERVIEW</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0"/>
                  </a:ext>
                </a:extLst>
              </a:tr>
              <a:tr h="125992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genre(s)</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 the artist’s typical genre(s)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1"/>
                  </a:ext>
                </a:extLst>
              </a:tr>
              <a:tr h="125992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duration-ms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the song‘s duration in milliseconds</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2"/>
                  </a:ext>
                </a:extLst>
              </a:tr>
              <a:tr h="935401">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tempo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2800"/>
                        </a:lnSpc>
                        <a:defRPr/>
                      </a:pPr>
                      <a:r>
                        <a:rPr lang="en-US" sz="2000">
                          <a:solidFill>
                            <a:srgbClr val="F1EAD1"/>
                          </a:solidFill>
                          <a:latin typeface="ITC Franklin Gothic LT"/>
                          <a:ea typeface="ITC Franklin Gothic LT"/>
                          <a:cs typeface="ITC Franklin Gothic LT"/>
                          <a:sym typeface="ITC Franklin Gothic LT"/>
                        </a:rPr>
                        <a:t> The estimated tempo of a track in beats per minute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3"/>
                  </a:ext>
                </a:extLst>
              </a:tr>
              <a:tr h="1718083">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loudness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2940"/>
                        </a:lnSpc>
                        <a:defRPr/>
                      </a:pPr>
                      <a:r>
                        <a:rPr lang="en-US" sz="2100">
                          <a:solidFill>
                            <a:srgbClr val="F1EAD1"/>
                          </a:solidFill>
                          <a:latin typeface="ITC Franklin Gothic LT"/>
                          <a:ea typeface="ITC Franklin Gothic LT"/>
                          <a:cs typeface="ITC Franklin Gothic LT"/>
                          <a:sym typeface="ITC Franklin Gothic LT"/>
                        </a:rPr>
                        <a:t> The overall loudness of a track in decibels (dB)</a:t>
                      </a:r>
                      <a:endParaRPr lang="en-US" sz="1100"/>
                    </a:p>
                    <a:p>
                      <a:pPr algn="ctr">
                        <a:lnSpc>
                          <a:spcPts val="2940"/>
                        </a:lnSpc>
                      </a:pPr>
                      <a:r>
                        <a:rPr lang="en-US" sz="2100">
                          <a:solidFill>
                            <a:srgbClr val="F1EAD1"/>
                          </a:solidFill>
                          <a:latin typeface="ITC Franklin Gothic LT"/>
                          <a:ea typeface="ITC Franklin Gothic LT"/>
                          <a:cs typeface="ITC Franklin Gothic LT"/>
                          <a:sym typeface="ITC Franklin Gothic LT"/>
                        </a:rPr>
                        <a:t>Values typically range between -60 and 0 db</a:t>
                      </a:r>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4"/>
                  </a:ext>
                </a:extLst>
              </a:tr>
              <a:tr h="1546275">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energy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3499"/>
                        </a:lnSpc>
                        <a:defRPr/>
                      </a:pPr>
                      <a:r>
                        <a:rPr lang="en-US" sz="2499">
                          <a:solidFill>
                            <a:srgbClr val="F1EAD1"/>
                          </a:solidFill>
                          <a:latin typeface="ITC Franklin Gothic LT"/>
                          <a:ea typeface="ITC Franklin Gothic LT"/>
                          <a:cs typeface="ITC Franklin Gothic LT"/>
                          <a:sym typeface="ITC Franklin Gothic LT"/>
                        </a:rPr>
                        <a:t> represents a perceptual measure of intensity and activity</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5"/>
                  </a:ext>
                </a:extLst>
              </a:tr>
              <a:tr h="1259928">
                <a:tc>
                  <a:txBody>
                    <a:bodyPr/>
                    <a:lstStyle/>
                    <a:p>
                      <a:pPr algn="ctr">
                        <a:lnSpc>
                          <a:spcPts val="4339"/>
                        </a:lnSpc>
                        <a:defRPr/>
                      </a:pPr>
                      <a:r>
                        <a:rPr lang="en-US" sz="3099" b="1">
                          <a:solidFill>
                            <a:srgbClr val="F1EAD1"/>
                          </a:solidFill>
                          <a:latin typeface="ITC Franklin Gothic LT Semi-Bold"/>
                          <a:ea typeface="ITC Franklin Gothic LT Semi-Bold"/>
                          <a:cs typeface="ITC Franklin Gothic LT Semi-Bold"/>
                          <a:sym typeface="ITC Franklin Gothic LT Semi-Bold"/>
                        </a:rPr>
                        <a:t>danceability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tc>
                  <a:txBody>
                    <a:bodyPr/>
                    <a:lstStyle/>
                    <a:p>
                      <a:pPr algn="ctr">
                        <a:lnSpc>
                          <a:spcPts val="4059"/>
                        </a:lnSpc>
                        <a:defRPr/>
                      </a:pPr>
                      <a:r>
                        <a:rPr lang="en-US" sz="2899">
                          <a:solidFill>
                            <a:srgbClr val="F1EAD1"/>
                          </a:solidFill>
                          <a:latin typeface="ITC Franklin Gothic LT"/>
                          <a:ea typeface="ITC Franklin Gothic LT"/>
                          <a:cs typeface="ITC Franklin Gothic LT"/>
                          <a:sym typeface="ITC Franklin Gothic LT"/>
                        </a:rPr>
                        <a:t>how suitable a track is for dancing </a:t>
                      </a:r>
                      <a:endParaRPr lang="en-US" sz="1100"/>
                    </a:p>
                  </a:txBody>
                  <a:tcPr marL="95250" marR="95250" marT="95250" marB="95250" anchor="ctr">
                    <a:lnL w="0" cap="flat" cmpd="sng" algn="ctr">
                      <a:solidFill>
                        <a:srgbClr val="F1EAD1"/>
                      </a:solidFill>
                      <a:prstDash val="solid"/>
                      <a:round/>
                      <a:headEnd type="none" w="med" len="med"/>
                      <a:tailEnd type="none" w="med" len="med"/>
                    </a:lnL>
                    <a:lnR w="0" cap="flat" cmpd="sng" algn="ctr">
                      <a:solidFill>
                        <a:srgbClr val="F1EAD1"/>
                      </a:solidFill>
                      <a:prstDash val="solid"/>
                      <a:round/>
                      <a:headEnd type="none" w="med" len="med"/>
                      <a:tailEnd type="none" w="med" len="med"/>
                    </a:lnR>
                    <a:lnT w="19050" cap="flat" cmpd="sng" algn="ctr">
                      <a:solidFill>
                        <a:srgbClr val="F1EAD1"/>
                      </a:solidFill>
                      <a:prstDash val="solid"/>
                      <a:round/>
                      <a:headEnd type="none" w="med" len="med"/>
                      <a:tailEnd type="none" w="med" len="med"/>
                    </a:lnT>
                    <a:lnB w="19050" cap="flat" cmpd="sng" algn="ctr">
                      <a:solidFill>
                        <a:srgbClr val="F1EAD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BD40"/>
        </a:solidFill>
        <a:effectLst/>
      </p:bgPr>
    </p:bg>
    <p:spTree>
      <p:nvGrpSpPr>
        <p:cNvPr id="1" name=""/>
        <p:cNvGrpSpPr/>
        <p:nvPr/>
      </p:nvGrpSpPr>
      <p:grpSpPr>
        <a:xfrm>
          <a:off x="0" y="0"/>
          <a:ext cx="0" cy="0"/>
          <a:chOff x="0" y="0"/>
          <a:chExt cx="0" cy="0"/>
        </a:xfrm>
      </p:grpSpPr>
      <p:grpSp>
        <p:nvGrpSpPr>
          <p:cNvPr id="2" name="Group 2"/>
          <p:cNvGrpSpPr/>
          <p:nvPr/>
        </p:nvGrpSpPr>
        <p:grpSpPr>
          <a:xfrm>
            <a:off x="-20" y="9258300"/>
            <a:ext cx="18288020" cy="1028700"/>
            <a:chOff x="0" y="0"/>
            <a:chExt cx="4816598" cy="270933"/>
          </a:xfrm>
        </p:grpSpPr>
        <p:sp>
          <p:nvSpPr>
            <p:cNvPr id="3" name="Freeform 3"/>
            <p:cNvSpPr/>
            <p:nvPr/>
          </p:nvSpPr>
          <p:spPr>
            <a:xfrm>
              <a:off x="0" y="0"/>
              <a:ext cx="4816598" cy="270933"/>
            </a:xfrm>
            <a:custGeom>
              <a:avLst/>
              <a:gdLst/>
              <a:ahLst/>
              <a:cxnLst/>
              <a:rect l="l" t="t" r="r" b="b"/>
              <a:pathLst>
                <a:path w="4816598" h="270933">
                  <a:moveTo>
                    <a:pt x="0" y="0"/>
                  </a:moveTo>
                  <a:lnTo>
                    <a:pt x="4816598" y="0"/>
                  </a:lnTo>
                  <a:lnTo>
                    <a:pt x="4816598" y="270933"/>
                  </a:lnTo>
                  <a:lnTo>
                    <a:pt x="0" y="270933"/>
                  </a:lnTo>
                  <a:close/>
                </a:path>
              </a:pathLst>
            </a:custGeom>
            <a:solidFill>
              <a:srgbClr val="163B0A"/>
            </a:solidFill>
          </p:spPr>
          <p:txBody>
            <a:bodyPr/>
            <a:lstStyle/>
            <a:p>
              <a:endParaRPr lang="en-US"/>
            </a:p>
          </p:txBody>
        </p:sp>
        <p:sp>
          <p:nvSpPr>
            <p:cNvPr id="4" name="TextBox 4"/>
            <p:cNvSpPr txBox="1"/>
            <p:nvPr/>
          </p:nvSpPr>
          <p:spPr>
            <a:xfrm>
              <a:off x="0" y="-76200"/>
              <a:ext cx="4816598" cy="347133"/>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398932" y="499760"/>
            <a:ext cx="17490116" cy="8518695"/>
            <a:chOff x="0" y="0"/>
            <a:chExt cx="4606450" cy="2243607"/>
          </a:xfrm>
        </p:grpSpPr>
        <p:sp>
          <p:nvSpPr>
            <p:cNvPr id="6" name="Freeform 6"/>
            <p:cNvSpPr/>
            <p:nvPr/>
          </p:nvSpPr>
          <p:spPr>
            <a:xfrm>
              <a:off x="0" y="0"/>
              <a:ext cx="4606450" cy="2243607"/>
            </a:xfrm>
            <a:custGeom>
              <a:avLst/>
              <a:gdLst/>
              <a:ahLst/>
              <a:cxnLst/>
              <a:rect l="l" t="t" r="r" b="b"/>
              <a:pathLst>
                <a:path w="4606450" h="2243607">
                  <a:moveTo>
                    <a:pt x="22132" y="0"/>
                  </a:moveTo>
                  <a:lnTo>
                    <a:pt x="4584318" y="0"/>
                  </a:lnTo>
                  <a:cubicBezTo>
                    <a:pt x="4590188" y="0"/>
                    <a:pt x="4595817" y="2332"/>
                    <a:pt x="4599968" y="6482"/>
                  </a:cubicBezTo>
                  <a:cubicBezTo>
                    <a:pt x="4604119" y="10633"/>
                    <a:pt x="4606450" y="16262"/>
                    <a:pt x="4606450" y="22132"/>
                  </a:cubicBezTo>
                  <a:lnTo>
                    <a:pt x="4606450" y="2221475"/>
                  </a:lnTo>
                  <a:cubicBezTo>
                    <a:pt x="4606450" y="2227344"/>
                    <a:pt x="4604119" y="2232974"/>
                    <a:pt x="4599968" y="2237124"/>
                  </a:cubicBezTo>
                  <a:cubicBezTo>
                    <a:pt x="4595817" y="2241275"/>
                    <a:pt x="4590188" y="2243607"/>
                    <a:pt x="4584318" y="2243607"/>
                  </a:cubicBezTo>
                  <a:lnTo>
                    <a:pt x="22132" y="2243607"/>
                  </a:lnTo>
                  <a:cubicBezTo>
                    <a:pt x="9909" y="2243607"/>
                    <a:pt x="0" y="2233698"/>
                    <a:pt x="0" y="2221475"/>
                  </a:cubicBezTo>
                  <a:lnTo>
                    <a:pt x="0" y="22132"/>
                  </a:lnTo>
                  <a:cubicBezTo>
                    <a:pt x="0" y="16262"/>
                    <a:pt x="2332" y="10633"/>
                    <a:pt x="6482" y="6482"/>
                  </a:cubicBezTo>
                  <a:cubicBezTo>
                    <a:pt x="10633" y="2332"/>
                    <a:pt x="16262" y="0"/>
                    <a:pt x="22132" y="0"/>
                  </a:cubicBezTo>
                  <a:close/>
                </a:path>
              </a:pathLst>
            </a:custGeom>
            <a:solidFill>
              <a:srgbClr val="F1EAD1"/>
            </a:solidFill>
            <a:ln w="28575" cap="rnd">
              <a:solidFill>
                <a:srgbClr val="097D4C"/>
              </a:solidFill>
              <a:prstDash val="solid"/>
              <a:round/>
            </a:ln>
          </p:spPr>
          <p:txBody>
            <a:bodyPr/>
            <a:lstStyle/>
            <a:p>
              <a:endParaRPr lang="en-US"/>
            </a:p>
          </p:txBody>
        </p:sp>
        <p:sp>
          <p:nvSpPr>
            <p:cNvPr id="7" name="TextBox 7"/>
            <p:cNvSpPr txBox="1"/>
            <p:nvPr/>
          </p:nvSpPr>
          <p:spPr>
            <a:xfrm>
              <a:off x="0" y="-85725"/>
              <a:ext cx="4606450" cy="2329332"/>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549235" y="6970922"/>
            <a:ext cx="6095269" cy="1803156"/>
            <a:chOff x="0" y="0"/>
            <a:chExt cx="8127025" cy="2404208"/>
          </a:xfrm>
        </p:grpSpPr>
        <p:sp>
          <p:nvSpPr>
            <p:cNvPr id="9" name="TextBox 9"/>
            <p:cNvSpPr txBox="1"/>
            <p:nvPr/>
          </p:nvSpPr>
          <p:spPr>
            <a:xfrm>
              <a:off x="0" y="219075"/>
              <a:ext cx="8127025" cy="2185133"/>
            </a:xfrm>
            <a:prstGeom prst="rect">
              <a:avLst/>
            </a:prstGeom>
          </p:spPr>
          <p:txBody>
            <a:bodyPr lIns="0" tIns="0" rIns="0" bIns="0" rtlCol="0" anchor="t">
              <a:spAutoFit/>
            </a:bodyPr>
            <a:lstStyle/>
            <a:p>
              <a:pPr marL="0" lvl="0" indent="0" algn="ctr">
                <a:lnSpc>
                  <a:spcPts val="11833"/>
                </a:lnSpc>
              </a:pPr>
              <a:endParaRPr/>
            </a:p>
          </p:txBody>
        </p:sp>
        <p:sp>
          <p:nvSpPr>
            <p:cNvPr id="10" name="Freeform 10"/>
            <p:cNvSpPr/>
            <p:nvPr/>
          </p:nvSpPr>
          <p:spPr>
            <a:xfrm flipH="1">
              <a:off x="4698590" y="171538"/>
              <a:ext cx="596874" cy="595382"/>
            </a:xfrm>
            <a:custGeom>
              <a:avLst/>
              <a:gdLst/>
              <a:ahLst/>
              <a:cxnLst/>
              <a:rect l="l" t="t" r="r" b="b"/>
              <a:pathLst>
                <a:path w="596874" h="595382">
                  <a:moveTo>
                    <a:pt x="596874" y="0"/>
                  </a:moveTo>
                  <a:lnTo>
                    <a:pt x="0" y="0"/>
                  </a:lnTo>
                  <a:lnTo>
                    <a:pt x="0" y="595382"/>
                  </a:lnTo>
                  <a:lnTo>
                    <a:pt x="596874" y="595382"/>
                  </a:lnTo>
                  <a:lnTo>
                    <a:pt x="596874"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sp>
        <p:nvSpPr>
          <p:cNvPr id="11" name="Freeform 11"/>
          <p:cNvSpPr/>
          <p:nvPr/>
        </p:nvSpPr>
        <p:spPr>
          <a:xfrm rot="2997849">
            <a:off x="13051653" y="6473036"/>
            <a:ext cx="1027893" cy="995771"/>
          </a:xfrm>
          <a:custGeom>
            <a:avLst/>
            <a:gdLst/>
            <a:ahLst/>
            <a:cxnLst/>
            <a:rect l="l" t="t" r="r" b="b"/>
            <a:pathLst>
              <a:path w="1027893" h="995771">
                <a:moveTo>
                  <a:pt x="0" y="0"/>
                </a:moveTo>
                <a:lnTo>
                  <a:pt x="1027893" y="0"/>
                </a:lnTo>
                <a:lnTo>
                  <a:pt x="1027893" y="995772"/>
                </a:lnTo>
                <a:lnTo>
                  <a:pt x="0" y="99577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2" name="Freeform 12"/>
          <p:cNvSpPr/>
          <p:nvPr/>
        </p:nvSpPr>
        <p:spPr>
          <a:xfrm rot="-259980">
            <a:off x="651433" y="700058"/>
            <a:ext cx="754534" cy="730955"/>
          </a:xfrm>
          <a:custGeom>
            <a:avLst/>
            <a:gdLst/>
            <a:ahLst/>
            <a:cxnLst/>
            <a:rect l="l" t="t" r="r" b="b"/>
            <a:pathLst>
              <a:path w="754534" h="730955">
                <a:moveTo>
                  <a:pt x="0" y="0"/>
                </a:moveTo>
                <a:lnTo>
                  <a:pt x="754534" y="0"/>
                </a:lnTo>
                <a:lnTo>
                  <a:pt x="754534" y="730955"/>
                </a:lnTo>
                <a:lnTo>
                  <a:pt x="0" y="73095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3" name="Freeform 13"/>
          <p:cNvSpPr/>
          <p:nvPr/>
        </p:nvSpPr>
        <p:spPr>
          <a:xfrm rot="-578737">
            <a:off x="16798062" y="280904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4" name="Freeform 14"/>
          <p:cNvSpPr/>
          <p:nvPr/>
        </p:nvSpPr>
        <p:spPr>
          <a:xfrm>
            <a:off x="1028700" y="5143500"/>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5" name="Freeform 15"/>
          <p:cNvSpPr/>
          <p:nvPr/>
        </p:nvSpPr>
        <p:spPr>
          <a:xfrm rot="814026">
            <a:off x="6728409" y="7430924"/>
            <a:ext cx="461228" cy="507541"/>
          </a:xfrm>
          <a:custGeom>
            <a:avLst/>
            <a:gdLst/>
            <a:ahLst/>
            <a:cxnLst/>
            <a:rect l="l" t="t" r="r" b="b"/>
            <a:pathLst>
              <a:path w="461228" h="507541">
                <a:moveTo>
                  <a:pt x="0" y="0"/>
                </a:moveTo>
                <a:lnTo>
                  <a:pt x="461228" y="0"/>
                </a:lnTo>
                <a:lnTo>
                  <a:pt x="461228" y="507541"/>
                </a:lnTo>
                <a:lnTo>
                  <a:pt x="0" y="5075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6" name="Freeform 16"/>
          <p:cNvSpPr/>
          <p:nvPr/>
        </p:nvSpPr>
        <p:spPr>
          <a:xfrm rot="-795821" flipH="1">
            <a:off x="6032813" y="926940"/>
            <a:ext cx="483689" cy="482480"/>
          </a:xfrm>
          <a:custGeom>
            <a:avLst/>
            <a:gdLst/>
            <a:ahLst/>
            <a:cxnLst/>
            <a:rect l="l" t="t" r="r" b="b"/>
            <a:pathLst>
              <a:path w="483689" h="482480">
                <a:moveTo>
                  <a:pt x="483690" y="0"/>
                </a:moveTo>
                <a:lnTo>
                  <a:pt x="0" y="0"/>
                </a:lnTo>
                <a:lnTo>
                  <a:pt x="0" y="482480"/>
                </a:lnTo>
                <a:lnTo>
                  <a:pt x="483690" y="482480"/>
                </a:lnTo>
                <a:lnTo>
                  <a:pt x="48369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rot="-5400000" flipH="1">
            <a:off x="11227632" y="7631223"/>
            <a:ext cx="483689" cy="482480"/>
          </a:xfrm>
          <a:custGeom>
            <a:avLst/>
            <a:gdLst/>
            <a:ahLst/>
            <a:cxnLst/>
            <a:rect l="l" t="t" r="r" b="b"/>
            <a:pathLst>
              <a:path w="483689" h="482480">
                <a:moveTo>
                  <a:pt x="483690" y="0"/>
                </a:moveTo>
                <a:lnTo>
                  <a:pt x="0" y="0"/>
                </a:lnTo>
                <a:lnTo>
                  <a:pt x="0" y="482481"/>
                </a:lnTo>
                <a:lnTo>
                  <a:pt x="483690" y="482481"/>
                </a:lnTo>
                <a:lnTo>
                  <a:pt x="48369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p:cNvSpPr txBox="1"/>
          <p:nvPr/>
        </p:nvSpPr>
        <p:spPr>
          <a:xfrm>
            <a:off x="8646849" y="1037987"/>
            <a:ext cx="8612451" cy="1047749"/>
          </a:xfrm>
          <a:prstGeom prst="rect">
            <a:avLst/>
          </a:prstGeom>
        </p:spPr>
        <p:txBody>
          <a:bodyPr lIns="0" tIns="0" rIns="0" bIns="0" rtlCol="0" anchor="t">
            <a:spAutoFit/>
          </a:bodyPr>
          <a:lstStyle/>
          <a:p>
            <a:pPr marL="0" lvl="0" indent="0" algn="ctr">
              <a:lnSpc>
                <a:spcPts val="7649"/>
              </a:lnSpc>
              <a:spcBef>
                <a:spcPct val="0"/>
              </a:spcBef>
            </a:pPr>
            <a:r>
              <a:rPr lang="en-US" sz="8499" b="1">
                <a:solidFill>
                  <a:srgbClr val="163B0A"/>
                </a:solidFill>
                <a:latin typeface="Cooper BT Bold"/>
                <a:ea typeface="Cooper BT Bold"/>
                <a:cs typeface="Cooper BT Bold"/>
                <a:sym typeface="Cooper BT Bold"/>
              </a:rPr>
              <a:t>Data Collection</a:t>
            </a:r>
          </a:p>
        </p:txBody>
      </p:sp>
      <p:sp>
        <p:nvSpPr>
          <p:cNvPr id="19" name="TextBox 19"/>
          <p:cNvSpPr txBox="1"/>
          <p:nvPr/>
        </p:nvSpPr>
        <p:spPr>
          <a:xfrm>
            <a:off x="9234448" y="2777152"/>
            <a:ext cx="7437252" cy="3707994"/>
          </a:xfrm>
          <a:prstGeom prst="rect">
            <a:avLst/>
          </a:prstGeom>
        </p:spPr>
        <p:txBody>
          <a:bodyPr lIns="0" tIns="0" rIns="0" bIns="0" rtlCol="0" anchor="t">
            <a:spAutoFit/>
          </a:bodyPr>
          <a:lstStyle/>
          <a:p>
            <a:pPr algn="l">
              <a:lnSpc>
                <a:spcPts val="4831"/>
              </a:lnSpc>
            </a:pPr>
            <a:r>
              <a:rPr lang="en-US" sz="3451" b="1" spc="-24">
                <a:solidFill>
                  <a:srgbClr val="163B0A"/>
                </a:solidFill>
                <a:latin typeface="ITC Franklin Gothic LT Semi-Bold"/>
                <a:ea typeface="ITC Franklin Gothic LT Semi-Bold"/>
                <a:cs typeface="ITC Franklin Gothic LT Semi-Bold"/>
                <a:sym typeface="ITC Franklin Gothic LT Semi-Bold"/>
              </a:rPr>
              <a:t>The data collected from various sources </a:t>
            </a:r>
          </a:p>
          <a:p>
            <a:pPr marL="745105" lvl="1" indent="-372553" algn="l">
              <a:lnSpc>
                <a:spcPts val="4831"/>
              </a:lnSpc>
              <a:buFont typeface="Arial"/>
              <a:buChar char="•"/>
            </a:pPr>
            <a:r>
              <a:rPr lang="en-US" sz="3451" b="1" spc="-24">
                <a:solidFill>
                  <a:srgbClr val="163B0A"/>
                </a:solidFill>
                <a:latin typeface="ITC Franklin Gothic LT Semi-Bold"/>
                <a:ea typeface="ITC Franklin Gothic LT Semi-Bold"/>
                <a:cs typeface="ITC Franklin Gothic LT Semi-Bold"/>
                <a:sym typeface="ITC Franklin Gothic LT Semi-Bold"/>
              </a:rPr>
              <a:t> </a:t>
            </a:r>
            <a:r>
              <a:rPr lang="en-US" sz="3451" spc="-24">
                <a:solidFill>
                  <a:srgbClr val="163B0A"/>
                </a:solidFill>
                <a:latin typeface="ITC Franklin Gothic LT"/>
                <a:ea typeface="ITC Franklin Gothic LT"/>
                <a:cs typeface="ITC Franklin Gothic LT"/>
                <a:sym typeface="ITC Franklin Gothic LT"/>
              </a:rPr>
              <a:t>top 100 billboard archive (2020-2025)  -github repository</a:t>
            </a:r>
          </a:p>
          <a:p>
            <a:pPr marL="745105" lvl="1" indent="-372553" algn="l">
              <a:lnSpc>
                <a:spcPts val="4831"/>
              </a:lnSpc>
              <a:buFont typeface="Arial"/>
              <a:buChar char="•"/>
            </a:pPr>
            <a:r>
              <a:rPr lang="en-US" sz="3451" spc="-24">
                <a:solidFill>
                  <a:srgbClr val="163B0A"/>
                </a:solidFill>
                <a:latin typeface="ITC Franklin Gothic LT"/>
                <a:ea typeface="ITC Franklin Gothic LT"/>
                <a:cs typeface="ITC Franklin Gothic LT"/>
                <a:sym typeface="ITC Franklin Gothic LT"/>
              </a:rPr>
              <a:t>song meta-data  -Spotify API</a:t>
            </a:r>
          </a:p>
          <a:p>
            <a:pPr marL="745105" lvl="1" indent="-372553" algn="l">
              <a:lnSpc>
                <a:spcPts val="4831"/>
              </a:lnSpc>
              <a:spcBef>
                <a:spcPct val="0"/>
              </a:spcBef>
              <a:buFont typeface="Arial"/>
              <a:buChar char="•"/>
            </a:pPr>
            <a:r>
              <a:rPr lang="en-US" sz="3451" spc="-24">
                <a:solidFill>
                  <a:srgbClr val="163B0A"/>
                </a:solidFill>
                <a:latin typeface="ITC Franklin Gothic LT"/>
                <a:ea typeface="ITC Franklin Gothic LT"/>
                <a:cs typeface="ITC Franklin Gothic LT"/>
                <a:sym typeface="ITC Franklin Gothic LT"/>
              </a:rPr>
              <a:t>genre(s)  -Musicbrainz API</a:t>
            </a:r>
          </a:p>
        </p:txBody>
      </p:sp>
      <p:grpSp>
        <p:nvGrpSpPr>
          <p:cNvPr id="20" name="Group 20"/>
          <p:cNvGrpSpPr/>
          <p:nvPr/>
        </p:nvGrpSpPr>
        <p:grpSpPr>
          <a:xfrm>
            <a:off x="1489928" y="790337"/>
            <a:ext cx="6277441" cy="6827047"/>
            <a:chOff x="0" y="0"/>
            <a:chExt cx="8369921" cy="9102729"/>
          </a:xfrm>
        </p:grpSpPr>
        <p:sp>
          <p:nvSpPr>
            <p:cNvPr id="21" name="Freeform 21"/>
            <p:cNvSpPr/>
            <p:nvPr/>
          </p:nvSpPr>
          <p:spPr>
            <a:xfrm rot="931777">
              <a:off x="900467" y="740243"/>
              <a:ext cx="6568987" cy="7622242"/>
            </a:xfrm>
            <a:custGeom>
              <a:avLst/>
              <a:gdLst/>
              <a:ahLst/>
              <a:cxnLst/>
              <a:rect l="l" t="t" r="r" b="b"/>
              <a:pathLst>
                <a:path w="6568987" h="7622242">
                  <a:moveTo>
                    <a:pt x="0" y="0"/>
                  </a:moveTo>
                  <a:lnTo>
                    <a:pt x="6568987" y="0"/>
                  </a:lnTo>
                  <a:lnTo>
                    <a:pt x="6568987" y="7622243"/>
                  </a:lnTo>
                  <a:lnTo>
                    <a:pt x="0" y="76222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Freeform 22"/>
            <p:cNvSpPr/>
            <p:nvPr/>
          </p:nvSpPr>
          <p:spPr>
            <a:xfrm>
              <a:off x="993606" y="1397925"/>
              <a:ext cx="6306878" cy="6306878"/>
            </a:xfrm>
            <a:custGeom>
              <a:avLst/>
              <a:gdLst/>
              <a:ahLst/>
              <a:cxnLst/>
              <a:rect l="l" t="t" r="r" b="b"/>
              <a:pathLst>
                <a:path w="6306878" h="6306878">
                  <a:moveTo>
                    <a:pt x="0" y="0"/>
                  </a:moveTo>
                  <a:lnTo>
                    <a:pt x="6306878" y="0"/>
                  </a:lnTo>
                  <a:lnTo>
                    <a:pt x="6306878" y="6306878"/>
                  </a:lnTo>
                  <a:lnTo>
                    <a:pt x="0" y="63068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6A15B"/>
        </a:solidFill>
        <a:effectLst/>
      </p:bgPr>
    </p:bg>
    <p:spTree>
      <p:nvGrpSpPr>
        <p:cNvPr id="1" name=""/>
        <p:cNvGrpSpPr/>
        <p:nvPr/>
      </p:nvGrpSpPr>
      <p:grpSpPr>
        <a:xfrm>
          <a:off x="0" y="0"/>
          <a:ext cx="0" cy="0"/>
          <a:chOff x="0" y="0"/>
          <a:chExt cx="0" cy="0"/>
        </a:xfrm>
      </p:grpSpPr>
      <p:grpSp>
        <p:nvGrpSpPr>
          <p:cNvPr id="2" name="Group 2"/>
          <p:cNvGrpSpPr/>
          <p:nvPr/>
        </p:nvGrpSpPr>
        <p:grpSpPr>
          <a:xfrm>
            <a:off x="0" y="314174"/>
            <a:ext cx="6455015" cy="3499316"/>
            <a:chOff x="0" y="0"/>
            <a:chExt cx="8606686" cy="4665755"/>
          </a:xfrm>
        </p:grpSpPr>
        <p:sp>
          <p:nvSpPr>
            <p:cNvPr id="3" name="TextBox 3"/>
            <p:cNvSpPr txBox="1"/>
            <p:nvPr/>
          </p:nvSpPr>
          <p:spPr>
            <a:xfrm>
              <a:off x="0" y="3954555"/>
              <a:ext cx="8606686" cy="711200"/>
            </a:xfrm>
            <a:prstGeom prst="rect">
              <a:avLst/>
            </a:prstGeom>
          </p:spPr>
          <p:txBody>
            <a:bodyPr lIns="0" tIns="0" rIns="0" bIns="0" rtlCol="0" anchor="t">
              <a:spAutoFit/>
            </a:bodyPr>
            <a:lstStyle/>
            <a:p>
              <a:pPr algn="l">
                <a:lnSpc>
                  <a:spcPts val="4199"/>
                </a:lnSpc>
              </a:pPr>
              <a:endParaRPr/>
            </a:p>
          </p:txBody>
        </p:sp>
        <p:sp>
          <p:nvSpPr>
            <p:cNvPr id="4" name="TextBox 4"/>
            <p:cNvSpPr txBox="1"/>
            <p:nvPr/>
          </p:nvSpPr>
          <p:spPr>
            <a:xfrm>
              <a:off x="0" y="-161925"/>
              <a:ext cx="8606686" cy="4124338"/>
            </a:xfrm>
            <a:prstGeom prst="rect">
              <a:avLst/>
            </a:prstGeom>
          </p:spPr>
          <p:txBody>
            <a:bodyPr lIns="0" tIns="0" rIns="0" bIns="0" rtlCol="0" anchor="t">
              <a:spAutoFit/>
            </a:bodyPr>
            <a:lstStyle/>
            <a:p>
              <a:pPr marL="0" lvl="0" indent="0" algn="ctr">
                <a:lnSpc>
                  <a:spcPts val="12599"/>
                </a:lnSpc>
                <a:spcBef>
                  <a:spcPct val="0"/>
                </a:spcBef>
              </a:pPr>
              <a:r>
                <a:rPr lang="en-US" sz="8999" b="1">
                  <a:solidFill>
                    <a:srgbClr val="25564C"/>
                  </a:solidFill>
                  <a:latin typeface="Cooper BT Bold"/>
                  <a:ea typeface="Cooper BT Bold"/>
                  <a:cs typeface="Cooper BT Bold"/>
                  <a:sym typeface="Cooper BT Bold"/>
                </a:rPr>
                <a:t>Data overview</a:t>
              </a:r>
            </a:p>
          </p:txBody>
        </p:sp>
      </p:grpSp>
      <p:grpSp>
        <p:nvGrpSpPr>
          <p:cNvPr id="5" name="Group 5"/>
          <p:cNvGrpSpPr/>
          <p:nvPr/>
        </p:nvGrpSpPr>
        <p:grpSpPr>
          <a:xfrm>
            <a:off x="6448731" y="751840"/>
            <a:ext cx="10810569" cy="8783319"/>
            <a:chOff x="0" y="0"/>
            <a:chExt cx="2847228" cy="2313302"/>
          </a:xfrm>
        </p:grpSpPr>
        <p:sp>
          <p:nvSpPr>
            <p:cNvPr id="6" name="Freeform 6"/>
            <p:cNvSpPr/>
            <p:nvPr/>
          </p:nvSpPr>
          <p:spPr>
            <a:xfrm>
              <a:off x="0" y="0"/>
              <a:ext cx="2847228" cy="2313302"/>
            </a:xfrm>
            <a:custGeom>
              <a:avLst/>
              <a:gdLst/>
              <a:ahLst/>
              <a:cxnLst/>
              <a:rect l="l" t="t" r="r" b="b"/>
              <a:pathLst>
                <a:path w="2847228" h="2313302">
                  <a:moveTo>
                    <a:pt x="35807" y="0"/>
                  </a:moveTo>
                  <a:lnTo>
                    <a:pt x="2811421" y="0"/>
                  </a:lnTo>
                  <a:cubicBezTo>
                    <a:pt x="2831197" y="0"/>
                    <a:pt x="2847228" y="16031"/>
                    <a:pt x="2847228" y="35807"/>
                  </a:cubicBezTo>
                  <a:lnTo>
                    <a:pt x="2847228" y="2277495"/>
                  </a:lnTo>
                  <a:cubicBezTo>
                    <a:pt x="2847228" y="2297271"/>
                    <a:pt x="2831197" y="2313302"/>
                    <a:pt x="2811421" y="2313302"/>
                  </a:cubicBezTo>
                  <a:lnTo>
                    <a:pt x="35807" y="2313302"/>
                  </a:lnTo>
                  <a:cubicBezTo>
                    <a:pt x="16031" y="2313302"/>
                    <a:pt x="0" y="2297271"/>
                    <a:pt x="0" y="2277495"/>
                  </a:cubicBezTo>
                  <a:lnTo>
                    <a:pt x="0" y="35807"/>
                  </a:lnTo>
                  <a:cubicBezTo>
                    <a:pt x="0" y="16031"/>
                    <a:pt x="16031" y="0"/>
                    <a:pt x="35807" y="0"/>
                  </a:cubicBezTo>
                  <a:close/>
                </a:path>
              </a:pathLst>
            </a:custGeom>
            <a:solidFill>
              <a:srgbClr val="F1EAD1"/>
            </a:solidFill>
            <a:ln w="28575" cap="rnd">
              <a:solidFill>
                <a:srgbClr val="097D4C"/>
              </a:solidFill>
              <a:prstDash val="solid"/>
              <a:round/>
            </a:ln>
          </p:spPr>
          <p:txBody>
            <a:bodyPr/>
            <a:lstStyle/>
            <a:p>
              <a:endParaRPr lang="en-US"/>
            </a:p>
          </p:txBody>
        </p:sp>
        <p:sp>
          <p:nvSpPr>
            <p:cNvPr id="7" name="TextBox 7"/>
            <p:cNvSpPr txBox="1"/>
            <p:nvPr/>
          </p:nvSpPr>
          <p:spPr>
            <a:xfrm>
              <a:off x="0" y="-95250"/>
              <a:ext cx="2847228" cy="2408552"/>
            </a:xfrm>
            <a:prstGeom prst="rect">
              <a:avLst/>
            </a:prstGeom>
          </p:spPr>
          <p:txBody>
            <a:bodyPr lIns="50800" tIns="50800" rIns="50800" bIns="50800" rtlCol="0" anchor="ctr"/>
            <a:lstStyle/>
            <a:p>
              <a:pPr algn="ctr">
                <a:lnSpc>
                  <a:spcPts val="3051"/>
                </a:lnSpc>
              </a:pPr>
              <a:endParaRPr/>
            </a:p>
          </p:txBody>
        </p:sp>
      </p:grpSp>
      <p:sp>
        <p:nvSpPr>
          <p:cNvPr id="8" name="AutoShape 8"/>
          <p:cNvSpPr/>
          <p:nvPr/>
        </p:nvSpPr>
        <p:spPr>
          <a:xfrm>
            <a:off x="10260658" y="2063832"/>
            <a:ext cx="6273241" cy="0"/>
          </a:xfrm>
          <a:prstGeom prst="line">
            <a:avLst/>
          </a:prstGeom>
          <a:ln w="19050" cap="flat">
            <a:solidFill>
              <a:srgbClr val="097D4C"/>
            </a:solidFill>
            <a:prstDash val="solid"/>
            <a:headEnd type="none" w="sm" len="sm"/>
            <a:tailEnd type="none" w="sm" len="sm"/>
          </a:ln>
        </p:spPr>
        <p:txBody>
          <a:bodyPr/>
          <a:lstStyle/>
          <a:p>
            <a:endParaRPr lang="en-US"/>
          </a:p>
        </p:txBody>
      </p:sp>
      <p:sp>
        <p:nvSpPr>
          <p:cNvPr id="9" name="Freeform 9"/>
          <p:cNvSpPr/>
          <p:nvPr/>
        </p:nvSpPr>
        <p:spPr>
          <a:xfrm rot="3028807">
            <a:off x="17002310" y="50383"/>
            <a:ext cx="1078761" cy="1045049"/>
          </a:xfrm>
          <a:custGeom>
            <a:avLst/>
            <a:gdLst/>
            <a:ahLst/>
            <a:cxnLst/>
            <a:rect l="l" t="t" r="r" b="b"/>
            <a:pathLst>
              <a:path w="1078761" h="1045049">
                <a:moveTo>
                  <a:pt x="0" y="0"/>
                </a:moveTo>
                <a:lnTo>
                  <a:pt x="1078760" y="0"/>
                </a:lnTo>
                <a:lnTo>
                  <a:pt x="1078760" y="1045049"/>
                </a:lnTo>
                <a:lnTo>
                  <a:pt x="0" y="1045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751512">
            <a:off x="4395643" y="8338260"/>
            <a:ext cx="863355" cy="836375"/>
          </a:xfrm>
          <a:custGeom>
            <a:avLst/>
            <a:gdLst/>
            <a:ahLst/>
            <a:cxnLst/>
            <a:rect l="l" t="t" r="r" b="b"/>
            <a:pathLst>
              <a:path w="863355" h="836375">
                <a:moveTo>
                  <a:pt x="0" y="0"/>
                </a:moveTo>
                <a:lnTo>
                  <a:pt x="863355" y="0"/>
                </a:lnTo>
                <a:lnTo>
                  <a:pt x="863355" y="836375"/>
                </a:lnTo>
                <a:lnTo>
                  <a:pt x="0" y="836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934605">
            <a:off x="4099963" y="3460793"/>
            <a:ext cx="644032" cy="708701"/>
          </a:xfrm>
          <a:custGeom>
            <a:avLst/>
            <a:gdLst/>
            <a:ahLst/>
            <a:cxnLst/>
            <a:rect l="l" t="t" r="r" b="b"/>
            <a:pathLst>
              <a:path w="644032" h="708701">
                <a:moveTo>
                  <a:pt x="0" y="0"/>
                </a:moveTo>
                <a:lnTo>
                  <a:pt x="644031" y="0"/>
                </a:lnTo>
                <a:lnTo>
                  <a:pt x="644031" y="708701"/>
                </a:lnTo>
                <a:lnTo>
                  <a:pt x="0" y="7087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425538" y="3775289"/>
            <a:ext cx="3996440" cy="4579255"/>
          </a:xfrm>
          <a:custGeom>
            <a:avLst/>
            <a:gdLst/>
            <a:ahLst/>
            <a:cxnLst/>
            <a:rect l="l" t="t" r="r" b="b"/>
            <a:pathLst>
              <a:path w="3996440" h="4579255">
                <a:moveTo>
                  <a:pt x="0" y="0"/>
                </a:moveTo>
                <a:lnTo>
                  <a:pt x="3996440" y="0"/>
                </a:lnTo>
                <a:lnTo>
                  <a:pt x="3996440" y="4579254"/>
                </a:lnTo>
                <a:lnTo>
                  <a:pt x="0" y="4579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0260658" y="2553157"/>
            <a:ext cx="6512812" cy="6559064"/>
          </a:xfrm>
          <a:custGeom>
            <a:avLst/>
            <a:gdLst/>
            <a:ahLst/>
            <a:cxnLst/>
            <a:rect l="l" t="t" r="r" b="b"/>
            <a:pathLst>
              <a:path w="6512812" h="6559064">
                <a:moveTo>
                  <a:pt x="0" y="0"/>
                </a:moveTo>
                <a:lnTo>
                  <a:pt x="6512811" y="0"/>
                </a:lnTo>
                <a:lnTo>
                  <a:pt x="6512811" y="6559063"/>
                </a:lnTo>
                <a:lnTo>
                  <a:pt x="0" y="6559063"/>
                </a:lnTo>
                <a:lnTo>
                  <a:pt x="0" y="0"/>
                </a:lnTo>
                <a:close/>
              </a:path>
            </a:pathLst>
          </a:custGeom>
          <a:blipFill>
            <a:blip r:embed="rId10"/>
            <a:stretch>
              <a:fillRect t="-22555"/>
            </a:stretch>
          </a:blipFill>
        </p:spPr>
        <p:txBody>
          <a:bodyPr/>
          <a:lstStyle/>
          <a:p>
            <a:endParaRPr lang="en-US"/>
          </a:p>
        </p:txBody>
      </p:sp>
      <p:sp>
        <p:nvSpPr>
          <p:cNvPr id="14" name="TextBox 14"/>
          <p:cNvSpPr txBox="1"/>
          <p:nvPr/>
        </p:nvSpPr>
        <p:spPr>
          <a:xfrm>
            <a:off x="7045177" y="1502469"/>
            <a:ext cx="2944103" cy="1303702"/>
          </a:xfrm>
          <a:prstGeom prst="rect">
            <a:avLst/>
          </a:prstGeom>
        </p:spPr>
        <p:txBody>
          <a:bodyPr lIns="0" tIns="0" rIns="0" bIns="0" rtlCol="0" anchor="t">
            <a:spAutoFit/>
          </a:bodyPr>
          <a:lstStyle/>
          <a:p>
            <a:pPr algn="l">
              <a:lnSpc>
                <a:spcPts val="9701"/>
              </a:lnSpc>
            </a:pPr>
            <a:r>
              <a:rPr lang="en-US" sz="9701" b="1" spc="-339">
                <a:solidFill>
                  <a:srgbClr val="097D4C"/>
                </a:solidFill>
                <a:latin typeface="Cooper BT Bold"/>
                <a:ea typeface="Cooper BT Bold"/>
                <a:cs typeface="Cooper BT Bold"/>
                <a:sym typeface="Cooper BT Bold"/>
              </a:rPr>
              <a:t>info</a:t>
            </a:r>
          </a:p>
        </p:txBody>
      </p:sp>
      <p:grpSp>
        <p:nvGrpSpPr>
          <p:cNvPr id="15" name="Group 15"/>
          <p:cNvGrpSpPr/>
          <p:nvPr/>
        </p:nvGrpSpPr>
        <p:grpSpPr>
          <a:xfrm>
            <a:off x="6948910" y="3365185"/>
            <a:ext cx="3136636" cy="3628913"/>
            <a:chOff x="0" y="0"/>
            <a:chExt cx="4182182" cy="4838551"/>
          </a:xfrm>
        </p:grpSpPr>
        <p:sp>
          <p:nvSpPr>
            <p:cNvPr id="16" name="TextBox 16"/>
            <p:cNvSpPr txBox="1"/>
            <p:nvPr/>
          </p:nvSpPr>
          <p:spPr>
            <a:xfrm>
              <a:off x="0" y="9525"/>
              <a:ext cx="4182182"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97D4C"/>
                  </a:solidFill>
                  <a:latin typeface="Cooper BT Light"/>
                  <a:ea typeface="Cooper BT Light"/>
                  <a:cs typeface="Cooper BT Light"/>
                  <a:sym typeface="Cooper BT Light"/>
                </a:rPr>
                <a:t>Major issues</a:t>
              </a:r>
            </a:p>
          </p:txBody>
        </p:sp>
        <p:sp>
          <p:nvSpPr>
            <p:cNvPr id="17" name="TextBox 17"/>
            <p:cNvSpPr txBox="1"/>
            <p:nvPr/>
          </p:nvSpPr>
          <p:spPr>
            <a:xfrm>
              <a:off x="21" y="1460351"/>
              <a:ext cx="4182161" cy="3378200"/>
            </a:xfrm>
            <a:prstGeom prst="rect">
              <a:avLst/>
            </a:prstGeom>
          </p:spPr>
          <p:txBody>
            <a:bodyPr lIns="0" tIns="0" rIns="0" bIns="0" rtlCol="0" anchor="t">
              <a:spAutoFit/>
            </a:bodyPr>
            <a:lstStyle/>
            <a:p>
              <a:pPr marL="518160" lvl="1" indent="-259080" algn="l">
                <a:lnSpc>
                  <a:spcPts val="2879"/>
                </a:lnSpc>
                <a:buFont typeface="Arial"/>
                <a:buChar char="•"/>
              </a:pPr>
              <a:r>
                <a:rPr lang="en-US" sz="2399" spc="239">
                  <a:solidFill>
                    <a:srgbClr val="282204"/>
                  </a:solidFill>
                  <a:latin typeface="Cooper BT Light"/>
                  <a:ea typeface="Cooper BT Light"/>
                  <a:cs typeface="Cooper BT Light"/>
                  <a:sym typeface="Cooper BT Light"/>
                </a:rPr>
                <a:t>inaccurate data type in two columns:</a:t>
              </a:r>
            </a:p>
            <a:p>
              <a:pPr marL="1036320" lvl="2" indent="-345440" algn="l">
                <a:lnSpc>
                  <a:spcPts val="2879"/>
                </a:lnSpc>
                <a:buFont typeface="Arial"/>
                <a:buChar char="⚬"/>
              </a:pPr>
              <a:r>
                <a:rPr lang="en-US" sz="2399" b="1" spc="239">
                  <a:solidFill>
                    <a:srgbClr val="282204"/>
                  </a:solidFill>
                  <a:latin typeface="Cooper BT Bold"/>
                  <a:ea typeface="Cooper BT Bold"/>
                  <a:cs typeface="Cooper BT Bold"/>
                  <a:sym typeface="Cooper BT Bold"/>
                </a:rPr>
                <a:t>chart week</a:t>
              </a:r>
            </a:p>
            <a:p>
              <a:pPr marL="1036320" lvl="2" indent="-345440" algn="l">
                <a:lnSpc>
                  <a:spcPts val="2879"/>
                </a:lnSpc>
                <a:buFont typeface="Arial"/>
                <a:buChar char="⚬"/>
              </a:pPr>
              <a:r>
                <a:rPr lang="en-US" sz="2399" b="1" spc="239">
                  <a:solidFill>
                    <a:srgbClr val="282204"/>
                  </a:solidFill>
                  <a:latin typeface="Cooper BT Bold"/>
                  <a:ea typeface="Cooper BT Bold"/>
                  <a:cs typeface="Cooper BT Bold"/>
                  <a:sym typeface="Cooper BT Bold"/>
                </a:rPr>
                <a:t>last week</a:t>
              </a:r>
            </a:p>
            <a:p>
              <a:pPr marL="518160" lvl="1" indent="-259080" algn="l">
                <a:lnSpc>
                  <a:spcPts val="2879"/>
                </a:lnSpc>
                <a:buFont typeface="Arial"/>
                <a:buChar char="•"/>
              </a:pPr>
              <a:r>
                <a:rPr lang="en-US" sz="2399" spc="239">
                  <a:solidFill>
                    <a:srgbClr val="282204"/>
                  </a:solidFill>
                  <a:latin typeface="Cooper BT Light"/>
                  <a:ea typeface="Cooper BT Light"/>
                  <a:cs typeface="Cooper BT Light"/>
                  <a:sym typeface="Cooper BT Light"/>
                </a:rPr>
                <a:t>missing values </a:t>
              </a:r>
            </a:p>
            <a:p>
              <a:pPr marL="1036320" lvl="2" indent="-345440" algn="l">
                <a:lnSpc>
                  <a:spcPts val="2879"/>
                </a:lnSpc>
                <a:buFont typeface="Arial"/>
                <a:buChar char="⚬"/>
              </a:pPr>
              <a:r>
                <a:rPr lang="en-US" sz="2399" b="1" spc="239">
                  <a:solidFill>
                    <a:srgbClr val="282204"/>
                  </a:solidFill>
                  <a:latin typeface="Cooper BT Bold"/>
                  <a:ea typeface="Cooper BT Bold"/>
                  <a:cs typeface="Cooper BT Bold"/>
                  <a:sym typeface="Cooper BT Bold"/>
                </a:rPr>
                <a:t>genre(s)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71514"/>
            <a:ext cx="9366019" cy="10830028"/>
            <a:chOff x="0" y="0"/>
            <a:chExt cx="2466770" cy="2852353"/>
          </a:xfrm>
        </p:grpSpPr>
        <p:sp>
          <p:nvSpPr>
            <p:cNvPr id="3" name="Freeform 3"/>
            <p:cNvSpPr/>
            <p:nvPr/>
          </p:nvSpPr>
          <p:spPr>
            <a:xfrm>
              <a:off x="0" y="0"/>
              <a:ext cx="2466770" cy="2852353"/>
            </a:xfrm>
            <a:custGeom>
              <a:avLst/>
              <a:gdLst/>
              <a:ahLst/>
              <a:cxnLst/>
              <a:rect l="l" t="t" r="r" b="b"/>
              <a:pathLst>
                <a:path w="2466770" h="2852353">
                  <a:moveTo>
                    <a:pt x="0" y="0"/>
                  </a:moveTo>
                  <a:lnTo>
                    <a:pt x="2466770" y="0"/>
                  </a:lnTo>
                  <a:lnTo>
                    <a:pt x="2466770" y="2852353"/>
                  </a:lnTo>
                  <a:lnTo>
                    <a:pt x="0" y="2852353"/>
                  </a:lnTo>
                  <a:close/>
                </a:path>
              </a:pathLst>
            </a:custGeom>
            <a:solidFill>
              <a:srgbClr val="EFDC5B"/>
            </a:solidFill>
            <a:ln w="28575" cap="sq">
              <a:solidFill>
                <a:srgbClr val="097D4C"/>
              </a:solidFill>
              <a:prstDash val="solid"/>
              <a:miter/>
            </a:ln>
          </p:spPr>
          <p:txBody>
            <a:bodyPr/>
            <a:lstStyle/>
            <a:p>
              <a:endParaRPr lang="en-US"/>
            </a:p>
          </p:txBody>
        </p:sp>
        <p:sp>
          <p:nvSpPr>
            <p:cNvPr id="4" name="TextBox 4"/>
            <p:cNvSpPr txBox="1"/>
            <p:nvPr/>
          </p:nvSpPr>
          <p:spPr>
            <a:xfrm>
              <a:off x="0" y="-85725"/>
              <a:ext cx="2466770" cy="2938078"/>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rot="2997849">
            <a:off x="-4870" y="6054317"/>
            <a:ext cx="1347212" cy="1305112"/>
          </a:xfrm>
          <a:custGeom>
            <a:avLst/>
            <a:gdLst/>
            <a:ahLst/>
            <a:cxnLst/>
            <a:rect l="l" t="t" r="r" b="b"/>
            <a:pathLst>
              <a:path w="1347212" h="1305112">
                <a:moveTo>
                  <a:pt x="0" y="0"/>
                </a:moveTo>
                <a:lnTo>
                  <a:pt x="1347212" y="0"/>
                </a:lnTo>
                <a:lnTo>
                  <a:pt x="1347212" y="1305112"/>
                </a:lnTo>
                <a:lnTo>
                  <a:pt x="0" y="1305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514964" y="581728"/>
            <a:ext cx="538269" cy="592318"/>
          </a:xfrm>
          <a:custGeom>
            <a:avLst/>
            <a:gdLst/>
            <a:ahLst/>
            <a:cxnLst/>
            <a:rect l="l" t="t" r="r" b="b"/>
            <a:pathLst>
              <a:path w="538269" h="592318">
                <a:moveTo>
                  <a:pt x="0" y="0"/>
                </a:moveTo>
                <a:lnTo>
                  <a:pt x="538270" y="0"/>
                </a:lnTo>
                <a:lnTo>
                  <a:pt x="538270" y="592319"/>
                </a:lnTo>
                <a:lnTo>
                  <a:pt x="0" y="592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4289051" y="7642382"/>
            <a:ext cx="538269" cy="592318"/>
          </a:xfrm>
          <a:custGeom>
            <a:avLst/>
            <a:gdLst/>
            <a:ahLst/>
            <a:cxnLst/>
            <a:rect l="l" t="t" r="r" b="b"/>
            <a:pathLst>
              <a:path w="538269" h="592318">
                <a:moveTo>
                  <a:pt x="0" y="0"/>
                </a:moveTo>
                <a:lnTo>
                  <a:pt x="538270" y="0"/>
                </a:lnTo>
                <a:lnTo>
                  <a:pt x="538270" y="592318"/>
                </a:lnTo>
                <a:lnTo>
                  <a:pt x="0" y="592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7221030" y="6177488"/>
            <a:ext cx="1126137" cy="1464894"/>
          </a:xfrm>
          <a:custGeom>
            <a:avLst/>
            <a:gdLst/>
            <a:ahLst/>
            <a:cxnLst/>
            <a:rect l="l" t="t" r="r" b="b"/>
            <a:pathLst>
              <a:path w="1126137" h="1464894">
                <a:moveTo>
                  <a:pt x="0" y="0"/>
                </a:moveTo>
                <a:lnTo>
                  <a:pt x="1126137" y="0"/>
                </a:lnTo>
                <a:lnTo>
                  <a:pt x="1126137" y="1464894"/>
                </a:lnTo>
                <a:lnTo>
                  <a:pt x="0" y="1464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989280" y="2710343"/>
            <a:ext cx="7778377" cy="6737331"/>
          </a:xfrm>
          <a:custGeom>
            <a:avLst/>
            <a:gdLst/>
            <a:ahLst/>
            <a:cxnLst/>
            <a:rect l="l" t="t" r="r" b="b"/>
            <a:pathLst>
              <a:path w="7778377" h="6737331">
                <a:moveTo>
                  <a:pt x="0" y="0"/>
                </a:moveTo>
                <a:lnTo>
                  <a:pt x="7778376" y="0"/>
                </a:lnTo>
                <a:lnTo>
                  <a:pt x="7778376" y="6737331"/>
                </a:lnTo>
                <a:lnTo>
                  <a:pt x="0" y="6737331"/>
                </a:lnTo>
                <a:lnTo>
                  <a:pt x="0" y="0"/>
                </a:lnTo>
                <a:close/>
              </a:path>
            </a:pathLst>
          </a:custGeom>
          <a:blipFill>
            <a:blip r:embed="rId8"/>
            <a:stretch>
              <a:fillRect/>
            </a:stretch>
          </a:blipFill>
        </p:spPr>
        <p:txBody>
          <a:bodyPr/>
          <a:lstStyle/>
          <a:p>
            <a:endParaRPr lang="en-US"/>
          </a:p>
        </p:txBody>
      </p:sp>
      <p:grpSp>
        <p:nvGrpSpPr>
          <p:cNvPr id="10" name="Group 10"/>
          <p:cNvGrpSpPr/>
          <p:nvPr/>
        </p:nvGrpSpPr>
        <p:grpSpPr>
          <a:xfrm>
            <a:off x="668736" y="1174047"/>
            <a:ext cx="7240631" cy="5462949"/>
            <a:chOff x="0" y="0"/>
            <a:chExt cx="9654174" cy="7283932"/>
          </a:xfrm>
        </p:grpSpPr>
        <p:sp>
          <p:nvSpPr>
            <p:cNvPr id="11" name="TextBox 11"/>
            <p:cNvSpPr txBox="1"/>
            <p:nvPr/>
          </p:nvSpPr>
          <p:spPr>
            <a:xfrm>
              <a:off x="0" y="1683232"/>
              <a:ext cx="9654174" cy="5600701"/>
            </a:xfrm>
            <a:prstGeom prst="rect">
              <a:avLst/>
            </a:prstGeom>
          </p:spPr>
          <p:txBody>
            <a:bodyPr lIns="0" tIns="0" rIns="0" bIns="0" rtlCol="0" anchor="t">
              <a:spAutoFit/>
            </a:bodyPr>
            <a:lstStyle/>
            <a:p>
              <a:pPr algn="l">
                <a:lnSpc>
                  <a:spcPts val="4199"/>
                </a:lnSpc>
              </a:pPr>
              <a:endParaRPr/>
            </a:p>
            <a:p>
              <a:pPr algn="l">
                <a:lnSpc>
                  <a:spcPts val="4199"/>
                </a:lnSpc>
              </a:pPr>
              <a:endParaRPr/>
            </a:p>
            <a:p>
              <a:pPr marL="647697" lvl="1" indent="-323848" algn="l">
                <a:lnSpc>
                  <a:spcPts val="4199"/>
                </a:lnSpc>
                <a:buFont typeface="Arial"/>
                <a:buChar char="•"/>
              </a:pPr>
              <a:r>
                <a:rPr lang="en-US" sz="2999" b="1" spc="-20">
                  <a:solidFill>
                    <a:srgbClr val="282204"/>
                  </a:solidFill>
                  <a:latin typeface="ITC Franklin Gothic LT Semi-Bold"/>
                  <a:ea typeface="ITC Franklin Gothic LT Semi-Bold"/>
                  <a:cs typeface="ITC Franklin Gothic LT Semi-Bold"/>
                  <a:sym typeface="ITC Franklin Gothic LT Semi-Bold"/>
                </a:rPr>
                <a:t>completed the missing genres values from another website ,Musicbrainz.</a:t>
              </a:r>
            </a:p>
            <a:p>
              <a:pPr marL="647697" lvl="1" indent="-323848" algn="l">
                <a:lnSpc>
                  <a:spcPts val="4199"/>
                </a:lnSpc>
                <a:buFont typeface="Arial"/>
                <a:buChar char="•"/>
              </a:pPr>
              <a:r>
                <a:rPr lang="en-US" sz="2999" b="1" spc="-20">
                  <a:solidFill>
                    <a:srgbClr val="282204"/>
                  </a:solidFill>
                  <a:latin typeface="ITC Franklin Gothic LT Semi-Bold"/>
                  <a:ea typeface="ITC Franklin Gothic LT Semi-Bold"/>
                  <a:cs typeface="ITC Franklin Gothic LT Semi-Bold"/>
                  <a:sym typeface="ITC Franklin Gothic LT Semi-Bold"/>
                </a:rPr>
                <a:t>fixed the inaccurate missing values</a:t>
              </a:r>
            </a:p>
            <a:p>
              <a:pPr marL="647697" lvl="1" indent="-323848" algn="l">
                <a:lnSpc>
                  <a:spcPts val="4199"/>
                </a:lnSpc>
                <a:buFont typeface="Arial"/>
                <a:buChar char="•"/>
              </a:pPr>
              <a:r>
                <a:rPr lang="en-US" sz="2999" b="1" spc="-20">
                  <a:solidFill>
                    <a:srgbClr val="282204"/>
                  </a:solidFill>
                  <a:latin typeface="ITC Franklin Gothic LT Semi-Bold"/>
                  <a:ea typeface="ITC Franklin Gothic LT Semi-Bold"/>
                  <a:cs typeface="ITC Franklin Gothic LT Semi-Bold"/>
                  <a:sym typeface="ITC Franklin Gothic LT Semi-Bold"/>
                </a:rPr>
                <a:t>transferred the complete and cleaned file to another csv file to avoid confusion. </a:t>
              </a:r>
            </a:p>
          </p:txBody>
        </p:sp>
        <p:sp>
          <p:nvSpPr>
            <p:cNvPr id="12" name="TextBox 12"/>
            <p:cNvSpPr txBox="1"/>
            <p:nvPr/>
          </p:nvSpPr>
          <p:spPr>
            <a:xfrm>
              <a:off x="0" y="-152400"/>
              <a:ext cx="9654174" cy="1764457"/>
            </a:xfrm>
            <a:prstGeom prst="rect">
              <a:avLst/>
            </a:prstGeom>
          </p:spPr>
          <p:txBody>
            <a:bodyPr lIns="0" tIns="0" rIns="0" bIns="0" rtlCol="0" anchor="t">
              <a:spAutoFit/>
            </a:bodyPr>
            <a:lstStyle/>
            <a:p>
              <a:pPr marL="0" lvl="0" indent="0" algn="l">
                <a:lnSpc>
                  <a:spcPts val="11059"/>
                </a:lnSpc>
                <a:spcBef>
                  <a:spcPct val="0"/>
                </a:spcBef>
              </a:pPr>
              <a:r>
                <a:rPr lang="en-US" sz="7899" b="1">
                  <a:solidFill>
                    <a:srgbClr val="097D4C"/>
                  </a:solidFill>
                  <a:latin typeface="Cooper BT Bold"/>
                  <a:ea typeface="Cooper BT Bold"/>
                  <a:cs typeface="Cooper BT Bold"/>
                  <a:sym typeface="Cooper BT Bold"/>
                </a:rPr>
                <a:t>Data Cleaning</a:t>
              </a:r>
            </a:p>
          </p:txBody>
        </p:sp>
      </p:grpSp>
      <p:sp>
        <p:nvSpPr>
          <p:cNvPr id="13" name="Freeform 13"/>
          <p:cNvSpPr/>
          <p:nvPr/>
        </p:nvSpPr>
        <p:spPr>
          <a:xfrm>
            <a:off x="5043557" y="7003126"/>
            <a:ext cx="2740542" cy="3283874"/>
          </a:xfrm>
          <a:custGeom>
            <a:avLst/>
            <a:gdLst/>
            <a:ahLst/>
            <a:cxnLst/>
            <a:rect l="l" t="t" r="r" b="b"/>
            <a:pathLst>
              <a:path w="2740542" h="3283874">
                <a:moveTo>
                  <a:pt x="0" y="0"/>
                </a:moveTo>
                <a:lnTo>
                  <a:pt x="2740542" y="0"/>
                </a:lnTo>
                <a:lnTo>
                  <a:pt x="2740542" y="3283874"/>
                </a:lnTo>
                <a:lnTo>
                  <a:pt x="0" y="3283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9989280" y="1282061"/>
            <a:ext cx="2944103" cy="1139880"/>
          </a:xfrm>
          <a:prstGeom prst="rect">
            <a:avLst/>
          </a:prstGeom>
        </p:spPr>
        <p:txBody>
          <a:bodyPr lIns="0" tIns="0" rIns="0" bIns="0" rtlCol="0" anchor="t">
            <a:spAutoFit/>
          </a:bodyPr>
          <a:lstStyle/>
          <a:p>
            <a:pPr algn="l">
              <a:lnSpc>
                <a:spcPts val="8502"/>
              </a:lnSpc>
            </a:pPr>
            <a:r>
              <a:rPr lang="en-US" sz="8502" b="1" spc="-297">
                <a:solidFill>
                  <a:srgbClr val="097D4C"/>
                </a:solidFill>
                <a:latin typeface="Cooper BT Bold"/>
                <a:ea typeface="Cooper BT Bold"/>
                <a:cs typeface="Cooper BT Bold"/>
                <a:sym typeface="Cooper BT Bold"/>
              </a:rPr>
              <a:t>info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AD1"/>
        </a:solidFill>
        <a:effectLst/>
      </p:bgPr>
    </p:bg>
    <p:spTree>
      <p:nvGrpSpPr>
        <p:cNvPr id="1" name=""/>
        <p:cNvGrpSpPr/>
        <p:nvPr/>
      </p:nvGrpSpPr>
      <p:grpSpPr>
        <a:xfrm>
          <a:off x="0" y="0"/>
          <a:ext cx="0" cy="0"/>
          <a:chOff x="0" y="0"/>
          <a:chExt cx="0" cy="0"/>
        </a:xfrm>
      </p:grpSpPr>
      <p:grpSp>
        <p:nvGrpSpPr>
          <p:cNvPr id="2" name="Group 2"/>
          <p:cNvGrpSpPr/>
          <p:nvPr/>
        </p:nvGrpSpPr>
        <p:grpSpPr>
          <a:xfrm>
            <a:off x="7522741" y="1028700"/>
            <a:ext cx="9736559" cy="8229600"/>
            <a:chOff x="0" y="0"/>
            <a:chExt cx="2564361" cy="2167467"/>
          </a:xfrm>
        </p:grpSpPr>
        <p:sp>
          <p:nvSpPr>
            <p:cNvPr id="3" name="Freeform 3"/>
            <p:cNvSpPr/>
            <p:nvPr/>
          </p:nvSpPr>
          <p:spPr>
            <a:xfrm>
              <a:off x="0" y="0"/>
              <a:ext cx="2564361" cy="2167467"/>
            </a:xfrm>
            <a:custGeom>
              <a:avLst/>
              <a:gdLst/>
              <a:ahLst/>
              <a:cxnLst/>
              <a:rect l="l" t="t" r="r" b="b"/>
              <a:pathLst>
                <a:path w="2564361" h="2167467">
                  <a:moveTo>
                    <a:pt x="39757" y="0"/>
                  </a:moveTo>
                  <a:lnTo>
                    <a:pt x="2524604" y="0"/>
                  </a:lnTo>
                  <a:cubicBezTo>
                    <a:pt x="2535149" y="0"/>
                    <a:pt x="2545261" y="4189"/>
                    <a:pt x="2552717" y="11645"/>
                  </a:cubicBezTo>
                  <a:cubicBezTo>
                    <a:pt x="2560173" y="19100"/>
                    <a:pt x="2564361" y="29213"/>
                    <a:pt x="2564361" y="39757"/>
                  </a:cubicBezTo>
                  <a:lnTo>
                    <a:pt x="2564361" y="2127710"/>
                  </a:lnTo>
                  <a:cubicBezTo>
                    <a:pt x="2564361" y="2138254"/>
                    <a:pt x="2560173" y="2148366"/>
                    <a:pt x="2552717" y="2155822"/>
                  </a:cubicBezTo>
                  <a:cubicBezTo>
                    <a:pt x="2545261" y="2163278"/>
                    <a:pt x="2535149" y="2167467"/>
                    <a:pt x="2524604" y="2167467"/>
                  </a:cubicBezTo>
                  <a:lnTo>
                    <a:pt x="39757" y="2167467"/>
                  </a:lnTo>
                  <a:cubicBezTo>
                    <a:pt x="29213" y="2167467"/>
                    <a:pt x="19100" y="2163278"/>
                    <a:pt x="11645" y="2155822"/>
                  </a:cubicBezTo>
                  <a:cubicBezTo>
                    <a:pt x="4189" y="2148366"/>
                    <a:pt x="0" y="2138254"/>
                    <a:pt x="0" y="2127710"/>
                  </a:cubicBezTo>
                  <a:lnTo>
                    <a:pt x="0" y="39757"/>
                  </a:lnTo>
                  <a:cubicBezTo>
                    <a:pt x="0" y="29213"/>
                    <a:pt x="4189" y="19100"/>
                    <a:pt x="11645" y="11645"/>
                  </a:cubicBezTo>
                  <a:cubicBezTo>
                    <a:pt x="19100" y="4189"/>
                    <a:pt x="29213" y="0"/>
                    <a:pt x="39757" y="0"/>
                  </a:cubicBezTo>
                  <a:close/>
                </a:path>
              </a:pathLst>
            </a:custGeom>
            <a:solidFill>
              <a:srgbClr val="097D4C"/>
            </a:solidFill>
          </p:spPr>
          <p:txBody>
            <a:bodyPr/>
            <a:lstStyle/>
            <a:p>
              <a:endParaRPr lang="en-US"/>
            </a:p>
          </p:txBody>
        </p:sp>
        <p:sp>
          <p:nvSpPr>
            <p:cNvPr id="4" name="TextBox 4"/>
            <p:cNvSpPr txBox="1"/>
            <p:nvPr/>
          </p:nvSpPr>
          <p:spPr>
            <a:xfrm>
              <a:off x="0" y="-95250"/>
              <a:ext cx="2564361" cy="2262717"/>
            </a:xfrm>
            <a:prstGeom prst="rect">
              <a:avLst/>
            </a:prstGeom>
          </p:spPr>
          <p:txBody>
            <a:bodyPr lIns="50800" tIns="50800" rIns="50800" bIns="50800" rtlCol="0" anchor="ctr"/>
            <a:lstStyle/>
            <a:p>
              <a:pPr algn="ctr">
                <a:lnSpc>
                  <a:spcPts val="3051"/>
                </a:lnSpc>
              </a:pPr>
              <a:endParaRPr/>
            </a:p>
          </p:txBody>
        </p:sp>
      </p:grpSp>
      <p:sp>
        <p:nvSpPr>
          <p:cNvPr id="5" name="Freeform 5"/>
          <p:cNvSpPr/>
          <p:nvPr/>
        </p:nvSpPr>
        <p:spPr>
          <a:xfrm rot="2496013">
            <a:off x="2308486" y="1575663"/>
            <a:ext cx="1799078" cy="1874040"/>
          </a:xfrm>
          <a:custGeom>
            <a:avLst/>
            <a:gdLst/>
            <a:ahLst/>
            <a:cxnLst/>
            <a:rect l="l" t="t" r="r" b="b"/>
            <a:pathLst>
              <a:path w="1799078" h="1874040">
                <a:moveTo>
                  <a:pt x="0" y="0"/>
                </a:moveTo>
                <a:lnTo>
                  <a:pt x="1799079" y="0"/>
                </a:lnTo>
                <a:lnTo>
                  <a:pt x="1799079" y="1874040"/>
                </a:lnTo>
                <a:lnTo>
                  <a:pt x="0" y="1874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731171" y="4055646"/>
            <a:ext cx="7319699" cy="3872955"/>
          </a:xfrm>
          <a:custGeom>
            <a:avLst/>
            <a:gdLst/>
            <a:ahLst/>
            <a:cxnLst/>
            <a:rect l="l" t="t" r="r" b="b"/>
            <a:pathLst>
              <a:path w="7319699" h="3872955">
                <a:moveTo>
                  <a:pt x="0" y="0"/>
                </a:moveTo>
                <a:lnTo>
                  <a:pt x="7319699" y="0"/>
                </a:lnTo>
                <a:lnTo>
                  <a:pt x="7319699" y="3872955"/>
                </a:lnTo>
                <a:lnTo>
                  <a:pt x="0" y="3872955"/>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28700" y="1304925"/>
            <a:ext cx="5802276" cy="1207758"/>
          </a:xfrm>
          <a:prstGeom prst="rect">
            <a:avLst/>
          </a:prstGeom>
        </p:spPr>
        <p:txBody>
          <a:bodyPr lIns="0" tIns="0" rIns="0" bIns="0" rtlCol="0" anchor="t">
            <a:spAutoFit/>
          </a:bodyPr>
          <a:lstStyle/>
          <a:p>
            <a:pPr marL="0" lvl="0" indent="0" algn="l">
              <a:lnSpc>
                <a:spcPts val="8729"/>
              </a:lnSpc>
            </a:pPr>
            <a:r>
              <a:rPr lang="en-US" sz="9699" b="1">
                <a:solidFill>
                  <a:srgbClr val="097D4C"/>
                </a:solidFill>
                <a:latin typeface="Cooper BT Bold"/>
                <a:ea typeface="Cooper BT Bold"/>
                <a:cs typeface="Cooper BT Bold"/>
                <a:sym typeface="Cooper BT Bold"/>
              </a:rPr>
              <a:t>EDA</a:t>
            </a:r>
          </a:p>
        </p:txBody>
      </p:sp>
      <p:sp>
        <p:nvSpPr>
          <p:cNvPr id="8" name="TextBox 8"/>
          <p:cNvSpPr txBox="1"/>
          <p:nvPr/>
        </p:nvSpPr>
        <p:spPr>
          <a:xfrm>
            <a:off x="598839" y="2941583"/>
            <a:ext cx="5654799" cy="5986780"/>
          </a:xfrm>
          <a:prstGeom prst="rect">
            <a:avLst/>
          </a:prstGeom>
        </p:spPr>
        <p:txBody>
          <a:bodyPr lIns="0" tIns="0" rIns="0" bIns="0" rtlCol="0" anchor="t">
            <a:spAutoFit/>
          </a:bodyPr>
          <a:lstStyle/>
          <a:p>
            <a:pPr algn="l">
              <a:lnSpc>
                <a:spcPts val="3919"/>
              </a:lnSpc>
            </a:pPr>
            <a:r>
              <a:rPr lang="en-US" sz="2799" b="1" spc="-19">
                <a:solidFill>
                  <a:srgbClr val="282204"/>
                </a:solidFill>
                <a:latin typeface="ITC Franklin Gothic LT Semi-Bold"/>
                <a:ea typeface="ITC Franklin Gothic LT Semi-Bold"/>
                <a:cs typeface="ITC Franklin Gothic LT Semi-Bold"/>
                <a:sym typeface="ITC Franklin Gothic LT Semi-Bold"/>
              </a:rPr>
              <a:t>Multiple columns added to facilitate analysis:</a:t>
            </a:r>
          </a:p>
          <a:p>
            <a:pPr marL="604518" lvl="1" indent="-302259" algn="l">
              <a:lnSpc>
                <a:spcPts val="3919"/>
              </a:lnSpc>
              <a:buFont typeface="Arial"/>
              <a:buChar char="•"/>
            </a:pPr>
            <a:r>
              <a:rPr lang="en-US" sz="2799" spc="-19">
                <a:solidFill>
                  <a:srgbClr val="282204"/>
                </a:solidFill>
                <a:latin typeface="ITC Franklin Gothic LT"/>
                <a:ea typeface="ITC Franklin Gothic LT"/>
                <a:cs typeface="ITC Franklin Gothic LT"/>
                <a:sym typeface="ITC Franklin Gothic LT"/>
              </a:rPr>
              <a:t>Month </a:t>
            </a:r>
          </a:p>
          <a:p>
            <a:pPr marL="604518" lvl="1" indent="-302259" algn="l">
              <a:lnSpc>
                <a:spcPts val="3919"/>
              </a:lnSpc>
              <a:buFont typeface="Arial"/>
              <a:buChar char="•"/>
            </a:pPr>
            <a:r>
              <a:rPr lang="en-US" sz="2799" spc="-19">
                <a:solidFill>
                  <a:srgbClr val="282204"/>
                </a:solidFill>
                <a:latin typeface="ITC Franklin Gothic LT"/>
                <a:ea typeface="ITC Franklin Gothic LT"/>
                <a:cs typeface="ITC Franklin Gothic LT"/>
                <a:sym typeface="ITC Franklin Gothic LT"/>
              </a:rPr>
              <a:t>Year</a:t>
            </a:r>
          </a:p>
          <a:p>
            <a:pPr marL="1209036" lvl="2" indent="-403012" algn="l">
              <a:lnSpc>
                <a:spcPts val="3919"/>
              </a:lnSpc>
              <a:buFont typeface="Arial"/>
              <a:buChar char="⚬"/>
            </a:pPr>
            <a:r>
              <a:rPr lang="en-US" sz="2799" spc="-19">
                <a:solidFill>
                  <a:srgbClr val="282204"/>
                </a:solidFill>
                <a:latin typeface="ITC Franklin Gothic LT"/>
                <a:ea typeface="ITC Franklin Gothic LT"/>
                <a:cs typeface="ITC Franklin Gothic LT"/>
                <a:sym typeface="ITC Franklin Gothic LT"/>
              </a:rPr>
              <a:t>month column changed from numeric to nominal to improve readability</a:t>
            </a:r>
          </a:p>
          <a:p>
            <a:pPr algn="l">
              <a:lnSpc>
                <a:spcPts val="3919"/>
              </a:lnSpc>
            </a:pPr>
            <a:endParaRPr lang="en-US" sz="2799" spc="-19">
              <a:solidFill>
                <a:srgbClr val="282204"/>
              </a:solidFill>
              <a:latin typeface="ITC Franklin Gothic LT"/>
              <a:ea typeface="ITC Franklin Gothic LT"/>
              <a:cs typeface="ITC Franklin Gothic LT"/>
              <a:sym typeface="ITC Franklin Gothic LT"/>
            </a:endParaRPr>
          </a:p>
          <a:p>
            <a:pPr algn="l">
              <a:lnSpc>
                <a:spcPts val="3919"/>
              </a:lnSpc>
            </a:pPr>
            <a:r>
              <a:rPr lang="en-US" sz="2799" b="1" spc="-19">
                <a:solidFill>
                  <a:srgbClr val="282204"/>
                </a:solidFill>
                <a:latin typeface="ITC Franklin Gothic LT Semi-Bold"/>
                <a:ea typeface="ITC Franklin Gothic LT Semi-Bold"/>
                <a:cs typeface="ITC Franklin Gothic LT Semi-Bold"/>
                <a:sym typeface="ITC Franklin Gothic LT Semi-Bold"/>
              </a:rPr>
              <a:t>The purpose of the EDA process is to  figure out the factors affecting each track’s chart position</a:t>
            </a:r>
          </a:p>
          <a:p>
            <a:pPr marL="0" lvl="0" indent="0" algn="l">
              <a:lnSpc>
                <a:spcPts val="3919"/>
              </a:lnSpc>
              <a:spcBef>
                <a:spcPct val="0"/>
              </a:spcBef>
            </a:pPr>
            <a:endParaRPr lang="en-US" sz="2799" b="1" spc="-19">
              <a:solidFill>
                <a:srgbClr val="282204"/>
              </a:solidFill>
              <a:latin typeface="ITC Franklin Gothic LT Semi-Bold"/>
              <a:ea typeface="ITC Franklin Gothic LT Semi-Bold"/>
              <a:cs typeface="ITC Franklin Gothic LT Semi-Bold"/>
              <a:sym typeface="ITC Franklin Gothic LT Semi-Bold"/>
            </a:endParaRPr>
          </a:p>
        </p:txBody>
      </p:sp>
      <p:sp>
        <p:nvSpPr>
          <p:cNvPr id="9" name="TextBox 9"/>
          <p:cNvSpPr txBox="1"/>
          <p:nvPr/>
        </p:nvSpPr>
        <p:spPr>
          <a:xfrm>
            <a:off x="7914903" y="1499857"/>
            <a:ext cx="3312416" cy="1556027"/>
          </a:xfrm>
          <a:prstGeom prst="rect">
            <a:avLst/>
          </a:prstGeom>
        </p:spPr>
        <p:txBody>
          <a:bodyPr lIns="0" tIns="0" rIns="0" bIns="0" rtlCol="0" anchor="t">
            <a:spAutoFit/>
          </a:bodyPr>
          <a:lstStyle/>
          <a:p>
            <a:pPr algn="ctr">
              <a:lnSpc>
                <a:spcPts val="12639"/>
              </a:lnSpc>
              <a:spcBef>
                <a:spcPct val="0"/>
              </a:spcBef>
            </a:pPr>
            <a:r>
              <a:rPr lang="en-US" sz="9028" spc="-63">
                <a:solidFill>
                  <a:srgbClr val="F8EBD1"/>
                </a:solidFill>
                <a:latin typeface="Gladiola"/>
                <a:ea typeface="Gladiola"/>
                <a:cs typeface="Gladiola"/>
                <a:sym typeface="Gladiola"/>
              </a:rPr>
              <a:t>example</a:t>
            </a:r>
          </a:p>
        </p:txBody>
      </p:sp>
      <p:sp>
        <p:nvSpPr>
          <p:cNvPr id="10" name="TextBox 10"/>
          <p:cNvSpPr txBox="1"/>
          <p:nvPr/>
        </p:nvSpPr>
        <p:spPr>
          <a:xfrm>
            <a:off x="8731171" y="3219216"/>
            <a:ext cx="11200977" cy="606423"/>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F8EBD1"/>
                </a:solidFill>
                <a:latin typeface="Cooper BT Bold"/>
                <a:ea typeface="Cooper BT Bold"/>
                <a:cs typeface="Cooper BT Bold"/>
                <a:sym typeface="Cooper BT Bold"/>
              </a:rPr>
              <a:t>Top 10 genres in October</a:t>
            </a:r>
          </a:p>
        </p:txBody>
      </p:sp>
      <p:sp>
        <p:nvSpPr>
          <p:cNvPr id="11" name="Freeform 11"/>
          <p:cNvSpPr/>
          <p:nvPr/>
        </p:nvSpPr>
        <p:spPr>
          <a:xfrm rot="-10800000">
            <a:off x="15793255" y="1518230"/>
            <a:ext cx="945973" cy="994452"/>
          </a:xfrm>
          <a:custGeom>
            <a:avLst/>
            <a:gdLst/>
            <a:ahLst/>
            <a:cxnLst/>
            <a:rect l="l" t="t" r="r" b="b"/>
            <a:pathLst>
              <a:path w="945973" h="994452">
                <a:moveTo>
                  <a:pt x="0" y="0"/>
                </a:moveTo>
                <a:lnTo>
                  <a:pt x="945973" y="0"/>
                </a:lnTo>
                <a:lnTo>
                  <a:pt x="945973" y="994453"/>
                </a:lnTo>
                <a:lnTo>
                  <a:pt x="0" y="99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3407582">
            <a:off x="5600739" y="3719961"/>
            <a:ext cx="824075" cy="798322"/>
          </a:xfrm>
          <a:custGeom>
            <a:avLst/>
            <a:gdLst/>
            <a:ahLst/>
            <a:cxnLst/>
            <a:rect l="l" t="t" r="r" b="b"/>
            <a:pathLst>
              <a:path w="824075" h="798322">
                <a:moveTo>
                  <a:pt x="0" y="0"/>
                </a:moveTo>
                <a:lnTo>
                  <a:pt x="824074" y="0"/>
                </a:lnTo>
                <a:lnTo>
                  <a:pt x="824074" y="798322"/>
                </a:lnTo>
                <a:lnTo>
                  <a:pt x="0" y="7983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rot="4271851" flipH="1">
            <a:off x="5739655" y="1150524"/>
            <a:ext cx="344980" cy="344118"/>
          </a:xfrm>
          <a:custGeom>
            <a:avLst/>
            <a:gdLst/>
            <a:ahLst/>
            <a:cxnLst/>
            <a:rect l="l" t="t" r="r" b="b"/>
            <a:pathLst>
              <a:path w="344980" h="344118">
                <a:moveTo>
                  <a:pt x="344980" y="0"/>
                </a:moveTo>
                <a:lnTo>
                  <a:pt x="0" y="0"/>
                </a:lnTo>
                <a:lnTo>
                  <a:pt x="0" y="344117"/>
                </a:lnTo>
                <a:lnTo>
                  <a:pt x="344980" y="344117"/>
                </a:lnTo>
                <a:lnTo>
                  <a:pt x="34498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664</Words>
  <Application>Microsoft Office PowerPoint</Application>
  <PresentationFormat>Custom</PresentationFormat>
  <Paragraphs>110</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ITC Franklin Gothic LT Semi-Bold</vt:lpstr>
      <vt:lpstr>Hobo</vt:lpstr>
      <vt:lpstr>Calibri</vt:lpstr>
      <vt:lpstr>ITC Franklin Gothic LT</vt:lpstr>
      <vt:lpstr>Gladiola</vt:lpstr>
      <vt:lpstr>Cooper BT Bold</vt:lpstr>
      <vt:lpstr>Arial</vt:lpstr>
      <vt:lpstr>Cooper BT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&amp; Restaurant Brand Kit Presentation in Green Blue Yellow Bold Nostalgia Style</dc:title>
  <cp:lastModifiedBy>20221775 Zeina Walid Asad Deiab Mousa</cp:lastModifiedBy>
  <cp:revision>2</cp:revision>
  <dcterms:created xsi:type="dcterms:W3CDTF">2006-08-16T00:00:00Z</dcterms:created>
  <dcterms:modified xsi:type="dcterms:W3CDTF">2025-02-05T22:56:51Z</dcterms:modified>
  <dc:identifier>DAGeKjSWTq4</dc:identifier>
</cp:coreProperties>
</file>